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711" r:id="rId2"/>
    <p:sldMasterId id="2147483772" r:id="rId3"/>
    <p:sldMasterId id="2147483814" r:id="rId4"/>
    <p:sldMasterId id="2147483882" r:id="rId5"/>
    <p:sldMasterId id="2147484022" r:id="rId6"/>
    <p:sldMasterId id="2147484034" r:id="rId7"/>
    <p:sldMasterId id="2147484047" r:id="rId8"/>
  </p:sldMasterIdLst>
  <p:notesMasterIdLst>
    <p:notesMasterId r:id="rId76"/>
  </p:notesMasterIdLst>
  <p:handoutMasterIdLst>
    <p:handoutMasterId r:id="rId77"/>
  </p:handoutMasterIdLst>
  <p:sldIdLst>
    <p:sldId id="1122" r:id="rId9"/>
    <p:sldId id="1205" r:id="rId10"/>
    <p:sldId id="1125" r:id="rId11"/>
    <p:sldId id="1232" r:id="rId12"/>
    <p:sldId id="1221" r:id="rId13"/>
    <p:sldId id="1141" r:id="rId14"/>
    <p:sldId id="1140" r:id="rId15"/>
    <p:sldId id="1160" r:id="rId16"/>
    <p:sldId id="1243" r:id="rId17"/>
    <p:sldId id="1227" r:id="rId18"/>
    <p:sldId id="1219" r:id="rId19"/>
    <p:sldId id="1157" r:id="rId20"/>
    <p:sldId id="1223" r:id="rId21"/>
    <p:sldId id="1224" r:id="rId22"/>
    <p:sldId id="1228" r:id="rId23"/>
    <p:sldId id="1229" r:id="rId24"/>
    <p:sldId id="1226" r:id="rId25"/>
    <p:sldId id="1161" r:id="rId26"/>
    <p:sldId id="1162" r:id="rId27"/>
    <p:sldId id="1163" r:id="rId28"/>
    <p:sldId id="1164" r:id="rId29"/>
    <p:sldId id="1083" r:id="rId30"/>
    <p:sldId id="719" r:id="rId31"/>
    <p:sldId id="740" r:id="rId32"/>
    <p:sldId id="806" r:id="rId33"/>
    <p:sldId id="1099" r:id="rId34"/>
    <p:sldId id="1101" r:id="rId35"/>
    <p:sldId id="1177" r:id="rId36"/>
    <p:sldId id="1178" r:id="rId37"/>
    <p:sldId id="1179" r:id="rId38"/>
    <p:sldId id="1180" r:id="rId39"/>
    <p:sldId id="1197" r:id="rId40"/>
    <p:sldId id="1198" r:id="rId41"/>
    <p:sldId id="1202" r:id="rId42"/>
    <p:sldId id="1204" r:id="rId43"/>
    <p:sldId id="1203" r:id="rId44"/>
    <p:sldId id="1199" r:id="rId45"/>
    <p:sldId id="1185" r:id="rId46"/>
    <p:sldId id="1200" r:id="rId47"/>
    <p:sldId id="1186" r:id="rId48"/>
    <p:sldId id="1231" r:id="rId49"/>
    <p:sldId id="1184" r:id="rId50"/>
    <p:sldId id="1109" r:id="rId51"/>
    <p:sldId id="653" r:id="rId52"/>
    <p:sldId id="798" r:id="rId53"/>
    <p:sldId id="660" r:id="rId54"/>
    <p:sldId id="721" r:id="rId55"/>
    <p:sldId id="796" r:id="rId56"/>
    <p:sldId id="1249" r:id="rId57"/>
    <p:sldId id="797" r:id="rId58"/>
    <p:sldId id="793" r:id="rId59"/>
    <p:sldId id="795" r:id="rId60"/>
    <p:sldId id="1240" r:id="rId61"/>
    <p:sldId id="1241" r:id="rId62"/>
    <p:sldId id="1239" r:id="rId63"/>
    <p:sldId id="1242" r:id="rId64"/>
    <p:sldId id="1244" r:id="rId65"/>
    <p:sldId id="1235" r:id="rId66"/>
    <p:sldId id="1245" r:id="rId67"/>
    <p:sldId id="1251" r:id="rId68"/>
    <p:sldId id="1236" r:id="rId69"/>
    <p:sldId id="1250" r:id="rId70"/>
    <p:sldId id="1225" r:id="rId71"/>
    <p:sldId id="1212" r:id="rId72"/>
    <p:sldId id="1215" r:id="rId73"/>
    <p:sldId id="1216" r:id="rId74"/>
    <p:sldId id="1209" r:id="rId75"/>
  </p:sldIdLst>
  <p:sldSz cx="9144000" cy="6858000" type="screen4x3"/>
  <p:notesSz cx="6888163" cy="9623425"/>
  <p:defaultTextStyle>
    <a:defPPr>
      <a:defRPr lang="en-US"/>
    </a:defPPr>
    <a:lvl1pPr algn="ctr" rtl="0" fontAlgn="base">
      <a:lnSpc>
        <a:spcPct val="90000"/>
      </a:lnSpc>
      <a:spcBef>
        <a:spcPct val="60000"/>
      </a:spcBef>
      <a:spcAft>
        <a:spcPct val="0"/>
      </a:spcAft>
      <a:buClr>
        <a:schemeClr val="tx1"/>
      </a:buClr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1pPr>
    <a:lvl2pPr marL="457200" algn="ctr" rtl="0" fontAlgn="base">
      <a:lnSpc>
        <a:spcPct val="90000"/>
      </a:lnSpc>
      <a:spcBef>
        <a:spcPct val="60000"/>
      </a:spcBef>
      <a:spcAft>
        <a:spcPct val="0"/>
      </a:spcAft>
      <a:buClr>
        <a:schemeClr val="tx1"/>
      </a:buClr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2pPr>
    <a:lvl3pPr marL="914400" algn="ctr" rtl="0" fontAlgn="base">
      <a:lnSpc>
        <a:spcPct val="90000"/>
      </a:lnSpc>
      <a:spcBef>
        <a:spcPct val="60000"/>
      </a:spcBef>
      <a:spcAft>
        <a:spcPct val="0"/>
      </a:spcAft>
      <a:buClr>
        <a:schemeClr val="tx1"/>
      </a:buClr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3pPr>
    <a:lvl4pPr marL="1371600" algn="ctr" rtl="0" fontAlgn="base">
      <a:lnSpc>
        <a:spcPct val="90000"/>
      </a:lnSpc>
      <a:spcBef>
        <a:spcPct val="60000"/>
      </a:spcBef>
      <a:spcAft>
        <a:spcPct val="0"/>
      </a:spcAft>
      <a:buClr>
        <a:schemeClr val="tx1"/>
      </a:buClr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4pPr>
    <a:lvl5pPr marL="1828800" algn="ctr" rtl="0" fontAlgn="base">
      <a:lnSpc>
        <a:spcPct val="90000"/>
      </a:lnSpc>
      <a:spcBef>
        <a:spcPct val="60000"/>
      </a:spcBef>
      <a:spcAft>
        <a:spcPct val="0"/>
      </a:spcAft>
      <a:buClr>
        <a:schemeClr val="tx1"/>
      </a:buClr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accent2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FFCC"/>
    <a:srgbClr val="0066CC"/>
    <a:srgbClr val="000099"/>
    <a:srgbClr val="66CCFF"/>
    <a:srgbClr val="FF0000"/>
    <a:srgbClr val="000000"/>
    <a:srgbClr val="B2B2B2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5" autoAdjust="0"/>
    <p:restoredTop sz="94713" autoAdjust="0"/>
  </p:normalViewPr>
  <p:slideViewPr>
    <p:cSldViewPr>
      <p:cViewPr>
        <p:scale>
          <a:sx n="100" d="100"/>
          <a:sy n="100" d="100"/>
        </p:scale>
        <p:origin x="-164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04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9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slide" Target="slides/slide66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l" defTabSz="942975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663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72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2413"/>
            <a:ext cx="298450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l" defTabSz="942975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r>
              <a:rPr lang="it-IT"/>
              <a:t>Seminario sullo stato di avanzamento (secondo anno)</a:t>
            </a:r>
          </a:p>
        </p:txBody>
      </p:sp>
      <p:sp>
        <p:nvSpPr>
          <p:cNvPr id="372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663" y="9142413"/>
            <a:ext cx="298450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fld id="{F79BE984-A303-4988-8851-13099C0F260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510" name="Rectangle 1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l" defTabSz="942975" eaLnBrk="0" hangingPunct="0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4995" name="Rectangle 15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8225" y="722313"/>
            <a:ext cx="4811713" cy="3608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2512" name="Rectangle 1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570413"/>
            <a:ext cx="5049837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62513" name="Rectangle 17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3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 eaLnBrk="0" hangingPunct="0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62514" name="Rectangle 18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2413"/>
            <a:ext cx="298450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l" defTabSz="942975" eaLnBrk="0" hangingPunct="0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62515" name="Rectangle 19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3" y="9142413"/>
            <a:ext cx="298450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 eaLnBrk="0" hangingPunct="0">
              <a:lnSpc>
                <a:spcPct val="100000"/>
              </a:lnSpc>
              <a:spcBef>
                <a:spcPct val="20000"/>
              </a:spcBef>
              <a:buClrTx/>
              <a:defRPr sz="1200">
                <a:solidFill>
                  <a:schemeClr val="tx1"/>
                </a:solidFill>
                <a:latin typeface="Tahoma" charset="0"/>
              </a:defRPr>
            </a:lvl1pPr>
          </a:lstStyle>
          <a:p>
            <a:pPr>
              <a:defRPr/>
            </a:pPr>
            <a:fld id="{01494491-5FC1-4574-A3E5-163ED296C08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defRPr/>
            </a:pPr>
            <a:endParaRPr kumimoji="1" lang="it-IT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defRPr/>
            </a:pPr>
            <a:endParaRPr kumimoji="1" lang="it-IT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20000"/>
              </a:spcBef>
              <a:buClrTx/>
              <a:defRPr/>
            </a:pPr>
            <a:endParaRPr lang="it-IT" altLang="en-US" sz="3000">
              <a:solidFill>
                <a:schemeClr val="tx1"/>
              </a:solidFill>
            </a:endParaRPr>
          </a:p>
        </p:txBody>
      </p:sp>
      <p:sp>
        <p:nvSpPr>
          <p:cNvPr id="390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14400" y="1828800"/>
            <a:ext cx="8229600" cy="1143000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 altLang="en-US"/>
              <a:t>Fare clic per modificare lo stile del titolo dello schema</a:t>
            </a:r>
          </a:p>
        </p:txBody>
      </p:sp>
      <p:sp>
        <p:nvSpPr>
          <p:cNvPr id="390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76600"/>
            <a:ext cx="60960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it-IT" altLang="en-US"/>
              <a:t>Fare clic per modificare lo stile del sottotitolo dello schema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9B0CB-304C-4E43-9557-14DC403BD179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FA6DC-99C9-436C-B831-9EBE2FBC6019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897DE-705C-42ED-B8E8-A9446E797B4D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7BC3C-F803-40BD-BC1E-E5AF3EC13D0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6C689-D08B-49DE-B40E-E136F6617FC7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A67EC-647E-486B-A02B-0593F4C633D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551FC-1693-4502-A136-F08A7B3D205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2FC6B-F533-4C03-921C-5FFC5EDA6C1E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914400" y="609600"/>
            <a:ext cx="7543800" cy="53340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461F5-3C79-4A3D-9DE1-0035E9ECA608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E539B-CA7D-4C97-8CED-4A8965EC92E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7DADB-58AB-47C6-B3A6-E6E0B049CB27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83230-F8A2-4BBC-9328-93BC8652A4F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9144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9144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32AAD-96BA-4E53-B4B6-4640B46B4D6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23BCD-99E4-404A-ADEE-FC2369CB1AB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endParaRPr lang="it-IT" altLang="en-US" sz="3000">
              <a:solidFill>
                <a:srgbClr val="FFFFFF"/>
              </a:solidFill>
            </a:endParaRPr>
          </a:p>
        </p:txBody>
      </p:sp>
      <p:sp>
        <p:nvSpPr>
          <p:cNvPr id="390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14400" y="1828800"/>
            <a:ext cx="8229600" cy="1143000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 altLang="en-US"/>
              <a:t>Fare clic per modificare lo stile del titolo dello schema</a:t>
            </a:r>
          </a:p>
        </p:txBody>
      </p:sp>
      <p:sp>
        <p:nvSpPr>
          <p:cNvPr id="390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76600"/>
            <a:ext cx="60960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it-IT" altLang="en-US"/>
              <a:t>Fare clic per modificare lo stile del sottotitolo dello schema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BD610-D0DF-483C-A9BD-686B00E9FAD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C107-1F52-4668-B9CA-DAA748A4956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624E6-594A-4878-9F46-B28FE5224EAB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08142-4AF8-40F9-ABF0-D9D9E1CB1B3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35A6D-89FF-4427-BA51-78156BD23BEF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625B1-A5CD-462D-AB40-F878F58FBC0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CCD32-7DB2-45CA-8B82-617112014FEE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1FAAB-6112-49DB-AEB3-DD2AF90925C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7FFFF-D0A4-44DD-94A3-9C42573F238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251B3-8A4F-4563-B563-D62D7F2FDBC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A9917-B962-4BA5-8651-6519871A2BA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1C6F0-C07C-4ED3-AC5A-A6FB180EAB4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03E46-0CA3-4BF7-BE63-7E4D6CD73FE3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37E3C-51B8-4E51-8E0C-1FCA233C039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6A935-21D3-4457-BA14-80FA745446FB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57BEA-D90D-4C7C-A281-DD82A303D3F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B3744-77A4-4436-B9C5-239074E7297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D5CB3-FE50-4B4C-9951-D94079D257B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87755-B768-4FF0-9A31-21A3BE7055B8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4BA14-8107-4F5E-A954-319473FCD5B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F0D2A-A410-4250-B742-D6819A5E975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EAB99-DC86-4D11-9E45-BA6F24F1192F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F84DC-A1E3-438C-9092-29A08194C2FB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BCA21-959B-4B21-B116-5A63601B771C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66D37-DFA2-4910-AC2E-2DDE7A4C308C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292A7-A3F7-45D2-8BEE-4B0555A3C7C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914400" y="609600"/>
            <a:ext cx="7543800" cy="53340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44400-BCCB-42AA-AA6E-695859E2BAE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E9085-913E-484C-8F04-885DC335534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8DD85-D22A-4308-9A2F-54D0E40A410E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B4B57-8916-4C9F-947C-6C992EB0272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7759D-2FAE-4406-82B3-074A0B8BED9E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86741-211E-4FC7-B8A4-3F4DBD47AC7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9144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9144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027E1-4BFB-4B1A-938C-F8BD98CBF79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2B689-48D7-4FE6-81FE-7664530982D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>
              <a:spcBef>
                <a:spcPct val="0"/>
              </a:spcBef>
              <a:buClr>
                <a:srgbClr val="FFFFFF"/>
              </a:buClr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>
              <a:spcBef>
                <a:spcPct val="0"/>
              </a:spcBef>
              <a:buClr>
                <a:srgbClr val="FFFFFF"/>
              </a:buClr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>
              <a:spcBef>
                <a:spcPct val="20000"/>
              </a:spcBef>
              <a:buClr>
                <a:srgbClr val="FFFFFF"/>
              </a:buClr>
              <a:defRPr/>
            </a:pPr>
            <a:endParaRPr lang="it-IT" altLang="en-US" sz="30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90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14400" y="1828800"/>
            <a:ext cx="8229600" cy="1143000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 altLang="en-US"/>
              <a:t>Fare clic per modificare lo stile del titolo dello schema</a:t>
            </a:r>
          </a:p>
        </p:txBody>
      </p:sp>
      <p:sp>
        <p:nvSpPr>
          <p:cNvPr id="390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76600"/>
            <a:ext cx="60960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it-IT" altLang="en-US"/>
              <a:t>Fare clic per modificare lo stile del sottotitolo dello schema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DF7BE-37D6-4C55-BFD7-BC4D1F1CDA57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109F2-9D4D-417C-BA2D-37352BF2456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A18A5-A6AF-4803-81CF-F7656EEC02D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5AF5-870A-4DAB-9FB7-B5AB687FE50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C544E-D7EB-46D1-887F-5B8F6EDE5482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4BF0F-B432-4BBB-B1B2-C1E1017B2F9B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87305-09E4-4188-876A-B1BB099F805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BA83E-2888-4F03-80F8-74B6164D01E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BCCCA-B811-4DFD-B910-6BAF5BE95C1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3C9E6-212D-4EB4-A10E-CFA33273F7B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24E3-C6CD-4744-98DA-3974945094B3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755A4-349D-4004-BF10-6FF3BE3D9B4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B8D02-40CD-474E-A6A2-50E5208288AD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D279C-A770-4474-AD8B-EC4F860C6D42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AEF87-0C37-4D5B-A907-607EFAFBFA49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469C-C2AB-4B89-AF39-2C03F31F4B5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EF1F6-71B2-4721-B265-FF55CB674DF3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501F-94B6-4432-9BBF-DFF7D90BEDE4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56180-75DF-415D-BBFB-2A7DBA4488B3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FEA44-FA68-4E5D-B98E-DDA4249A49D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914400" y="609600"/>
            <a:ext cx="7543800" cy="53340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0B66-4F6E-4B57-9F39-A19AFE69518C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8458D-E895-4E6A-9DE6-6BDCEE20474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84A43-1035-463B-8771-370C07F27720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AF67D-86A4-4BBB-A6E7-77E54B0B1E8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FA2E0-367A-486E-AB07-26EC0A57A85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52A1D-56C6-4C76-BFFA-ED93EA171CE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4CE0F-4311-473E-A41F-AE522816F7A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D1CD9-F458-4366-8AFF-539929A402D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BC4C0-15C6-4FEF-81C6-DC47402DD67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C2B5A-08DF-40F5-A196-34613CF9BA2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34FD-3363-43C0-A594-CCDCFF35A5CC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87131-E400-4C73-9AB2-83FBC64963D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91083-7F85-4B9F-BB2B-78A19C8F40E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18BA9-F196-4F3B-99DE-62D5DF2BFD3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A98C5-D0A6-435B-839F-9D4E2BD425D8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B8558-8534-4EB0-9D36-5E653BDCF7D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7E885-E1DA-424D-849F-99410C206C50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D5175-98D5-4AB9-B61D-5CB24ECEE81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B51C2-32F7-4D2F-A763-6AAAE8668A29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B5D07-FDE2-4F3E-BF1A-C615074E5B5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6547-9AEC-4505-9695-836CC2A2FD1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90199-D623-490F-8BFE-FE75F81BC3C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0E84C-439C-45CF-AE9D-CAB172E36AB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BB28D-5C94-4927-99E8-0695EE4A3D1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41482-5ADB-4AA4-B594-F8475DAFDDB2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4BBF8-F322-4ACC-8E66-150D330A7BF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endParaRPr lang="it-IT" altLang="en-US" sz="3000">
              <a:solidFill>
                <a:srgbClr val="FFFFFF"/>
              </a:solidFill>
            </a:endParaRPr>
          </a:p>
        </p:txBody>
      </p:sp>
      <p:sp>
        <p:nvSpPr>
          <p:cNvPr id="390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14400" y="1828800"/>
            <a:ext cx="8229600" cy="1143000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 altLang="en-US"/>
              <a:t>Fare clic per modificare lo stile del titolo dello schema</a:t>
            </a:r>
          </a:p>
        </p:txBody>
      </p:sp>
      <p:sp>
        <p:nvSpPr>
          <p:cNvPr id="390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76600"/>
            <a:ext cx="60960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it-IT" altLang="en-US"/>
              <a:t>Fare clic per modificare lo stile del sottotitolo dello schema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85509-EA89-4BCC-ACED-02EF2BDCB8CE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27E25-8822-4F7B-996F-54E751D84CF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F4B2B-8DC8-404B-809D-BF3468C380A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EE6CA-01B3-49CA-9E5F-92A33050900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/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84A43-1035-463B-8771-370C07F27720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AF67D-86A4-4BBB-A6E7-77E54B0B1E8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FA2E0-367A-486E-AB07-26EC0A57A85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52A1D-56C6-4C76-BFFA-ED93EA171CE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4CE0F-4311-473E-A41F-AE522816F7A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D1CD9-F458-4366-8AFF-539929A402D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BC4C0-15C6-4FEF-81C6-DC47402DD67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C2B5A-08DF-40F5-A196-34613CF9BA2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34FD-3363-43C0-A594-CCDCFF35A5CC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87131-E400-4C73-9AB2-83FBC64963D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91083-7F85-4B9F-BB2B-78A19C8F40E6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18BA9-F196-4F3B-99DE-62D5DF2BFD35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9CF09-80AC-4E7A-9765-9358F0990AF4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170F-D94B-4462-A131-9663B631677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A98C5-D0A6-435B-839F-9D4E2BD425D8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B8558-8534-4EB0-9D36-5E653BDCF7D3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7E885-E1DA-424D-849F-99410C206C50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D5175-98D5-4AB9-B61D-5CB24ECEE81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B51C2-32F7-4D2F-A763-6AAAE8668A29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B5D07-FDE2-4F3E-BF1A-C615074E5B56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0E84C-439C-45CF-AE9D-CAB172E36AB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BB28D-5C94-4927-99E8-0695EE4A3D1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41482-5ADB-4AA4-B594-F8475DAFDDB2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4BBF8-F322-4ACC-8E66-150D330A7BF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551FC-1693-4502-A136-F08A7B3D2055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2FC6B-F533-4C03-921C-5FFC5EDA6C1E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4AE95-1562-422E-BD74-349530A7F18E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BB574-C502-4EC6-AAC2-0C544B26DD8D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prstClr val="black"/>
              </a:buClr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buClr>
                  <a:prstClr val="black"/>
                </a:buClr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33582-9040-4F9F-8B21-00C0292E1BFB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18C5C-E887-48A3-B209-6D9820CA1619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6D06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defRPr/>
            </a:pPr>
            <a:endParaRPr kumimoji="1" lang="it-IT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defRPr/>
            </a:pPr>
            <a:endParaRPr kumimoji="1" lang="it-IT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89124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20000"/>
              </a:spcBef>
              <a:buClrTx/>
              <a:buFontTx/>
              <a:buChar char="•"/>
              <a:defRPr/>
            </a:pPr>
            <a:endParaRPr lang="it-IT" altLang="en-US" sz="3000">
              <a:solidFill>
                <a:schemeClr val="tx1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 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  <a:p>
            <a:pPr lvl="3"/>
            <a:endParaRPr lang="it-IT" altLang="en-US" smtClean="0"/>
          </a:p>
        </p:txBody>
      </p:sp>
      <p:sp>
        <p:nvSpPr>
          <p:cNvPr id="38912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E86787C-222A-4218-A93A-D02EC93598CE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8912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38912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7935FA6-8C8B-412F-A997-CEFBE70BE8D7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6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</p:sldLayoutIdLst>
  <p:transition>
    <p:strips dir="ld"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6D06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89124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  <a:defRPr/>
            </a:pPr>
            <a:endParaRPr lang="it-IT" altLang="en-US" sz="3000">
              <a:solidFill>
                <a:srgbClr val="FFFFFF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 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  <a:p>
            <a:pPr lvl="3"/>
            <a:endParaRPr lang="it-IT" altLang="en-US" smtClean="0"/>
          </a:p>
        </p:txBody>
      </p:sp>
      <p:sp>
        <p:nvSpPr>
          <p:cNvPr id="38912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92EB420-8FFB-42E2-8430-4BABD91231A0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8912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38912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4BEE9DD-7ECC-47A2-85C3-A165E7680FA8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7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  <p:sldLayoutId id="2147483957" r:id="rId13"/>
    <p:sldLayoutId id="2147483958" r:id="rId14"/>
    <p:sldLayoutId id="2147483959" r:id="rId15"/>
  </p:sldLayoutIdLst>
  <p:transition>
    <p:strips dir="ld"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6D06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>
              <a:spcBef>
                <a:spcPct val="0"/>
              </a:spcBef>
              <a:buClr>
                <a:srgbClr val="FFFFFF"/>
              </a:buClr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>
              <a:spcBef>
                <a:spcPct val="0"/>
              </a:spcBef>
              <a:buClr>
                <a:srgbClr val="FFFFFF"/>
              </a:buClr>
              <a:defRPr/>
            </a:pPr>
            <a:endParaRPr kumimoji="1" lang="it-IT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89124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>
              <a:spcBef>
                <a:spcPct val="20000"/>
              </a:spcBef>
              <a:buClr>
                <a:srgbClr val="FFFFFF"/>
              </a:buClr>
              <a:buFontTx/>
              <a:buChar char="•"/>
              <a:defRPr/>
            </a:pPr>
            <a:endParaRPr lang="it-IT" altLang="en-US" sz="30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 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  <a:p>
            <a:pPr lvl="3"/>
            <a:endParaRPr lang="it-IT" altLang="en-US" smtClean="0"/>
          </a:p>
        </p:txBody>
      </p:sp>
      <p:sp>
        <p:nvSpPr>
          <p:cNvPr id="38912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FEBBE75-D9B2-4BBC-8D5B-EE887E95C2F9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38912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8" tIns="45710" rIns="91418" bIns="4571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38912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BDD7DC4-1D35-4D38-A9C5-8F209A315830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</p:sldLayoutIdLst>
  <p:transition/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6D06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 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  <a:p>
            <a:pPr lvl="3"/>
            <a:endParaRPr lang="it-IT" altLang="en-US" smtClean="0"/>
          </a:p>
        </p:txBody>
      </p:sp>
      <p:sp>
        <p:nvSpPr>
          <p:cNvPr id="10" name="Segnaposto data 3"/>
          <p:cNvSpPr>
            <a:spLocks noGrp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9911B79-8FE0-44B9-83F0-8C7965B417AA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11" name="Segnaposto piè di pagina 4"/>
          <p:cNvSpPr>
            <a:spLocks noGrp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8" tIns="45710" rIns="91418" bIns="4571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12" name="Segnaposto numero diapositiva 5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795B648-AE73-47E0-B1F2-35FE0A69315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/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6D06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819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 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  <a:p>
            <a:pPr lvl="3"/>
            <a:endParaRPr lang="it-IT" altLang="en-US" smtClean="0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46C0E9A-3E08-4631-A9AB-50A3E324ECF2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1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1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FF05102-8A12-4082-9C83-5223B8126F11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21" r:id="rId1"/>
  </p:sldLayoutIdLst>
  <p:transition>
    <p:strips dir="ld"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Arial" charset="0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it-IT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6D06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 dello schema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8" tIns="45710" rIns="91418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 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  <a:p>
            <a:pPr lvl="3"/>
            <a:endParaRPr lang="it-IT" altLang="en-US" smtClean="0"/>
          </a:p>
        </p:txBody>
      </p:sp>
      <p:sp>
        <p:nvSpPr>
          <p:cNvPr id="10" name="Segnaposto data 3"/>
          <p:cNvSpPr>
            <a:spLocks noGrp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9911B79-8FE0-44B9-83F0-8C7965B417AA}" type="datetime1">
              <a:rPr lang="it-IT"/>
              <a:pPr>
                <a:defRPr/>
              </a:pPr>
              <a:t>05/12/2012</a:t>
            </a:fld>
            <a:endParaRPr lang="it-IT" altLang="en-US"/>
          </a:p>
        </p:txBody>
      </p:sp>
      <p:sp>
        <p:nvSpPr>
          <p:cNvPr id="11" name="Segnaposto piè di pagina 4"/>
          <p:cNvSpPr>
            <a:spLocks noGrp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8" tIns="45710" rIns="91418" bIns="4571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it-IT" altLang="en-US"/>
          </a:p>
        </p:txBody>
      </p:sp>
      <p:sp>
        <p:nvSpPr>
          <p:cNvPr id="12" name="Segnaposto numero diapositiva 5"/>
          <p:cNvSpPr>
            <a:spLocks noGrp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20000"/>
              </a:spcBef>
              <a:buClrTx/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795B648-AE73-47E0-B1F2-35FE0A69315A}" type="slidenum">
              <a:rPr lang="it-IT" altLang="en-US"/>
              <a:pPr>
                <a:defRPr/>
              </a:pPr>
              <a:t>‹#›</a:t>
            </a:fld>
            <a:endParaRPr lang="it-IT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</p:sldLayoutIdLst>
  <p:transition/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fld id="{2E8B0BBE-3C9A-4B32-93C2-D097B563DE41}" type="datetimeFigureOut"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t>05/12/2012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fld id="{E84EDDCB-93AE-4170-9EE8-92E95B8219E4}" type="slidenum"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t>‹#›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freeweb.supereva.com/giaba/Surf/MassimoI/MI_Vespucci01.JPG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7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GIACOMO-DATI\Lezioni\Lezione%20prof%20superiori\Filmato%20prepar%20deform%20strike%20slip.mp4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8.jpeg"/><Relationship Id="rId4" Type="http://schemas.openxmlformats.org/officeDocument/2006/relationships/image" Target="../media/image45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slideLayout" Target="../slideLayouts/slideLayout15.xml"/><Relationship Id="rId1" Type="http://schemas.openxmlformats.org/officeDocument/2006/relationships/video" Target="file:///C:\GIACOMO-DATI\Lezioni\Lezione%20prof%20superiori\Film%20exp%2030&#176;%20NEW.mp4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slideLayout" Target="../slideLayouts/slideLayout15.xml"/><Relationship Id="rId1" Type="http://schemas.openxmlformats.org/officeDocument/2006/relationships/video" Target="file:///C:\GIACOMO-DATI\Lezioni\Lezione%20prof%20superiori\Movie%20Standard%20Experiment.mp4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08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1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12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2" cstate="print">
            <a:lum bright="1000"/>
          </a:blip>
          <a:srcRect/>
          <a:stretch>
            <a:fillRect/>
          </a:stretch>
        </p:blipFill>
        <p:spPr bwMode="auto">
          <a:xfrm>
            <a:off x="1835696" y="929138"/>
            <a:ext cx="5221382" cy="393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 b="23585"/>
          <a:stretch>
            <a:fillRect/>
          </a:stretch>
        </p:blipFill>
        <p:spPr bwMode="auto">
          <a:xfrm>
            <a:off x="6639842" y="188640"/>
            <a:ext cx="250415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print"/>
          <a:srcRect b="14286"/>
          <a:stretch>
            <a:fillRect/>
          </a:stretch>
        </p:blipFill>
        <p:spPr bwMode="auto">
          <a:xfrm>
            <a:off x="3923928" y="116632"/>
            <a:ext cx="134316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55453"/>
            <a:ext cx="2956173" cy="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403648" y="4873223"/>
            <a:ext cx="633670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20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Le rocce si piegano e si rompono: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20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riproduzione in scala dei fenomeni deformativi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it-IT" sz="1200" dirty="0">
              <a:solidFill>
                <a:prstClr val="black"/>
              </a:solidFill>
              <a:latin typeface="Arial Rounded MT Bold" pitchFamily="34" charset="0"/>
              <a:cs typeface="+mn-cs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16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Giacomo Corti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12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Istituto di Geoscienze e Georisorse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12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Consiglio Nazionale delle Ricerche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84640" y="6351711"/>
            <a:ext cx="2223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1200" i="1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The Ethiopian Rift Valley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11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www.mna.it/MER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estensionali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pic>
        <p:nvPicPr>
          <p:cNvPr id="196612" name="Picture 4" descr="Figure 1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052735"/>
            <a:ext cx="3960440" cy="3744417"/>
          </a:xfrm>
          <a:prstGeom prst="rect">
            <a:avLst/>
          </a:prstGeom>
          <a:noFill/>
        </p:spPr>
      </p:pic>
      <p:pic>
        <p:nvPicPr>
          <p:cNvPr id="9" name="Picture 8" descr="Figure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5005632"/>
            <a:ext cx="8748464" cy="17722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Giacomo\AppData\Local\Temp\Rar$DI15.811\tremotiabruzz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5092278" cy="3600400"/>
          </a:xfrm>
          <a:prstGeom prst="rect">
            <a:avLst/>
          </a:prstGeom>
          <a:noFill/>
        </p:spPr>
      </p:pic>
      <p:sp>
        <p:nvSpPr>
          <p:cNvPr id="3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estensionali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pic>
        <p:nvPicPr>
          <p:cNvPr id="75778" name="Picture 2" descr="http://www.geerassociation.org/GEER_Post%20EQ%20Reports/Italy_2009/It09_Ch02_clip_image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0771" y="1279351"/>
            <a:ext cx="3895725" cy="553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estensionali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pic>
        <p:nvPicPr>
          <p:cNvPr id="74754" name="Picture 2" descr="http://www.geerassociation.org/GEER_Post%20EQ%20Reports/Italy_2009/It09_Ch02_clip_image013_0000.jpg"/>
          <p:cNvPicPr>
            <a:picLocks noChangeAspect="1" noChangeArrowheads="1"/>
          </p:cNvPicPr>
          <p:nvPr/>
        </p:nvPicPr>
        <p:blipFill>
          <a:blip r:embed="rId2" cstate="print"/>
          <a:srcRect t="55295" r="49764" b="21600"/>
          <a:stretch>
            <a:fillRect/>
          </a:stretch>
        </p:blipFill>
        <p:spPr bwMode="auto">
          <a:xfrm>
            <a:off x="107504" y="836712"/>
            <a:ext cx="2952328" cy="1925663"/>
          </a:xfrm>
          <a:prstGeom prst="rect">
            <a:avLst/>
          </a:prstGeom>
          <a:noFill/>
        </p:spPr>
      </p:pic>
      <p:pic>
        <p:nvPicPr>
          <p:cNvPr id="5" name="Picture 2" descr="http://www.geerassociation.org/GEER_Post%20EQ%20Reports/Italy_2009/It09_Ch02_clip_image013_0000.jpg"/>
          <p:cNvPicPr>
            <a:picLocks noChangeAspect="1" noChangeArrowheads="1"/>
          </p:cNvPicPr>
          <p:nvPr/>
        </p:nvPicPr>
        <p:blipFill>
          <a:blip r:embed="rId2" cstate="print"/>
          <a:srcRect l="51461" t="55295"/>
          <a:stretch>
            <a:fillRect/>
          </a:stretch>
        </p:blipFill>
        <p:spPr bwMode="auto">
          <a:xfrm>
            <a:off x="157374" y="2871489"/>
            <a:ext cx="2852589" cy="372586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060077"/>
            <a:ext cx="4267944" cy="532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ubs.usgs.gov/gip/dynamic/graphics/San_Andrea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31901"/>
            <a:ext cx="2857500" cy="4181475"/>
          </a:xfrm>
          <a:prstGeom prst="rect">
            <a:avLst/>
          </a:prstGeom>
          <a:noFill/>
        </p:spPr>
      </p:pic>
      <p:pic>
        <p:nvPicPr>
          <p:cNvPr id="4100" name="Picture 4" descr="http://californiawatch.org/files/imagecache/image-insert/sanandre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2738" y="467907"/>
            <a:ext cx="2808312" cy="2096997"/>
          </a:xfrm>
          <a:prstGeom prst="rect">
            <a:avLst/>
          </a:prstGeom>
          <a:noFill/>
        </p:spPr>
      </p:pic>
      <p:pic>
        <p:nvPicPr>
          <p:cNvPr id="4102" name="Picture 6" descr="http://www.ess.washington.edu/SolidEarth/Magnetotellurics/san_andreas/carrizo_plains/saf4_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7725" y="4005064"/>
            <a:ext cx="3464275" cy="2304256"/>
          </a:xfrm>
          <a:prstGeom prst="rect">
            <a:avLst/>
          </a:prstGeom>
          <a:noFill/>
        </p:spPr>
      </p:pic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800100" y="-99392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trascorrenti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171010" name="AutoShape 2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1012" name="AutoShape 4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1014" name="AutoShape 6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71016" name="Picture 8" descr="http://www.data.scec.org/Module/Pics/rightsti.gif"/>
          <p:cNvPicPr>
            <a:picLocks noChangeAspect="1" noChangeArrowheads="1"/>
          </p:cNvPicPr>
          <p:nvPr/>
        </p:nvPicPr>
        <p:blipFill>
          <a:blip r:embed="rId5" cstate="print"/>
          <a:srcRect b="17500"/>
          <a:stretch>
            <a:fillRect/>
          </a:stretch>
        </p:blipFill>
        <p:spPr bwMode="auto">
          <a:xfrm>
            <a:off x="1043608" y="908720"/>
            <a:ext cx="3456384" cy="2376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800100" y="-99392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trascorrenti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171010" name="AutoShape 2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1012" name="AutoShape 4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1014" name="AutoShape 6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76130" name="Picture 2" descr="http://www.geerassociation.org/GEER_Post%20EQ%20Reports/Duzce_1999/Image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3960440" cy="2970330"/>
          </a:xfrm>
          <a:prstGeom prst="rect">
            <a:avLst/>
          </a:prstGeom>
          <a:noFill/>
        </p:spPr>
      </p:pic>
      <p:pic>
        <p:nvPicPr>
          <p:cNvPr id="176132" name="Picture 4" descr="http://comet.nerc.ac.uk/images/New%20Zealand/cow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01008"/>
            <a:ext cx="4251920" cy="3193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800100" y="-99392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trascorrenti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171010" name="AutoShape 2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1012" name="AutoShape 4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1014" name="AutoShape 6" descr="data:image/jpeg;base64,/9j/4AAQSkZJRgABAQAAAQABAAD/2wCEAAkGBhAPERAQEBAQDxQUDQwUFRUQDw8SFxQQFBAVFRUSEhgXGyceGBklGxIVHy8gIycpLCwsFSAxNTAqNSYrLCkBCQoKDgwOGg8PGiolHiE1KSwvNSwqMjQtMjIqLzUsLCosNSwpLCksLCwpNSwpKS4sKS4qLCw0LykvKiwpKSk1LP/AABEIAMIBAwMBIgACEQEDEQH/xAAbAAEAAgMBAQAAAAAAAAAAAAAAAQIDBAYFB//EAEAQAAICAQEFAgsGBQQBBQAAAAABAgMRBAUSEyExUVMGFiJBUmGBkZKT0RQVMnGh0iNCscHwM2JysnMHNKKz8f/EABoBAQEAAwEBAAAAAAAAAAAAAAABAwQFAgb/xAAwEQACAQIDBQYGAwEAAAAAAAAAAQIDEQQSIRUxUVJhBUFxgZHwEyIyocHRI7HxFP/aAAwDAQACEQMRAD8A5kAH0B8sAACggkggIIZJAKQGZIUt8/N2vkikljz5PCnFuyepkdOcYqTWjKMgtjPTmZYaKb9X5nidSEPqdj3So1KrtCLZrsqzcs0EljHle5YMUtG1+KUI/nIxrE0pbpGeWCrw0lF/j13GsyrMs4JfzJ/lvfQxMyJ3MDi4uzIZRl2UYBDKssyrPJ6KsqyzKsh6Kshkshnk9EMoXZQh6IYDBClWQSyCFDIJZAKAAQp0oIyMnQOWSCMjIBJALwr/APz69iPEpKKuz3CEpuyKxg39X0Rs06ddev5/2X1MldOOvsXmX5GTJxcTjHP5YPQ+owXZsadp1Fd8PenvetxW3o8LPJ/qa1eh9J+xGa3UqPrfYv7mrZqpP1fkTC06+VqGifeMdWwnxE6nzNdy3ef++RtOcIdi/qYLNoeiva/oajINyGBgneerObU7VqtZaaUV09/0jJZqZy6t+zl/QwMsyrNyMIxVoqxzZ1J1HebbfUqyrLMqwQhlGXZRkPRDKssyrPJ6KsqyzKsh6Kshkshnk9EMoXZQh6IYDBClWQSyCFDIJZAKAAQp0mRkjIyb5zCcgjJlxu4z+J9M+b1v1nic8vizLTpZ7vclvfvv4ImuvnjGX2eZet/Qz5UeS8qT/wAyzFK5QWI8352Ur1G6nhc352c6dOpW+a2nDdfq+C6bzsU6tHDPKnZ97Wtui4yfe9y8DZclHnJ5f+dEa1upcvUuz6mJyzzfMg2KOEjB5pav7LwNTE9oTqrJD5Y/d+LIAJXVfmbZzj0NT4OamuErJQSUYQlKKnBzhCXSU4J70V+aNDU6SdW5vx3d+qFkcuLzXLO7Lk+jw+vYdVtzTq6G0eInptVTpI/ap6fO5qaFUpOMnurnutL2Y83k7E7Y26rTcWqmcI+D0rpRVUI5k3LyU8eTFbj3UvwuUmupw49o1ErzSe+9vC6t3O/H7JnYeBg9Itrx8be1+DlNNsa21VSgotW6h0wzOKbtUHPGG+Xkxbz6jRsjhtcsxlOLw8+VGTjJe9M6nwcUbFs7VOmmFlu3b2nCEMwpnprbI0xnup7q5LHqNmGzKlqrEuFKivZuu1FdnA4u/qXqJ8Wy2KWbHXPeiq0+iS6sr7ScZtSWmvjp5jZ6lBOL108DimelpfBrU2wjZCCxNWOClZXGdigsydcG96fsRtbWlpLLKZOc9PGWjhKVkdmamuNtvEa3qqkliLi85WVyR6+x4ceOgoui6bpae+ei1NSasqh03LU48uvb2duTJVxz+GpQVn33T6+F92ttUu48U8HabjPVdGva8+/vOWr2PdKNM1FYu1DohmUU3allxafTkurNO+lwnOEsb0LLISw00pwk4yWV15pnS7NohLTbJhL+JF7eujLfSlvLhzUt5Nc0+fU3tHVXUq1DS6WSn4Ta7TPe00JKGnVlnkwSSUcKKS8y7DG8e4yaavv3GT/iTirPhvOQ2ds6zU2RpqSlOW9hOSj0i5Pm+XRMrtDZ8qHGMp0SclNpU6im7Ci4p725J7v4l1/sdH4KVqG2HXFYjDW7Rrj6ow40Y/okeX4ORou1FK02z1uqq+TjqNYpqWIpxnN8HlGPlNrEsvBklipKd0vlyqXrfrpu6mOOGWXX6r2/roeKzY0OzbL3NVpPcpttlmSjiuCTk+fXr0O202ios1mz/wCFRYrtkX2y3NPw4WWJNRnGqS8nry5Z6Gv4P1KOj0c9yMZ2bE8IXY9xKU3F0brm8ZeFJ4z2mGfaKyXitf8Af0ZoYF5rN6f5+zjNXorKuHxI7vEprthlxe9VPO7NYfR4fXsNdnR+G2slY9nZjVBPY+jsfDqjDyrHLyE10hHc8mPRbz7TnGbmHqOrTUpLXX+zWrU1TnlRDKF2UMxjIYDBClWQSyCFDIJZAKAAQp0IIyZ9JOKbcvYbVSbhFySuaVCkqlRQbST72ZI1bi3pdfMvWazlnmy+ov3n6l0+piyYqEZWz1Pqf26GfF1IN/DpfRH7vvb97iQRkZNk07EgjIyBYkMjIyAZddrr761TbqL51Lc/hOzyGofhUljLXTk3jkTZtPUPdX2m9KNNlUUprEa5qKlFcvOopewwMgwf89LdlXoZ/j1OZ+penVW1qmNd1kI0z361FrEbOG6+J0/FutoU6++t1uOouTr4+41NJp3T37HlL+aXNrpy6GNlWR0Kbd3FegVaolZSfqNRbZbN23W23zcVHetm5NRXNRiukVnnhLqzMtramNbpr1N9VbU041zUU1L8XmyvZjqa7KsOjTccmVW8D0qs82a7uXq1NlapjCycI02OyqMWt2Fm61vrl+LDZ6MPCi+rTQppt1Fdr12pvtujOtbyshJtPtbm0/w4PKZRmKphqU98VxMkMRUhuZbQ6iyiSnVZOE05tTUsz3pZ3pZfVvefP1ldBfPTuEqZzrlFYjKLxJcsdSGVZkyR4dPLgeM8uPU2pbZ1TshdLVXzsrjKMJylFyipPLSeM+x8iL9t6ux5nq9RN8LUV5lOLaruceJFeT0e5Fezlg1GVZieHpcq9DN8epzMy6nXXWRqhZdZOFMN2uEpJxhHEVhcuyEfca7JZDPaioqyR5cnLVkMoXZQAhgMEKVZBLIIUMglkAoABCnvAjIybhzyQRkZAJBGRkAkEZGQCQRkZAJBGRkAMqyyTfJJtvokst/keppPBu2fOf8ACX+7nL2L64MVSrCmrzdjLTozqO0Fc8dmRaOxrKrsa7VCT/sdfo9hU1c1HffbPD9y6I9DdOXU7TSfyR9TrU+y2188reBwD0FvdW/Ln9Cr2fd3Vvy5/Q+gbo3TFtOXKjLsuPMz589n3d1b8uf0KvZ13c2/Ln9D6HujdJtOXKXZkeZnzp7Ou7m35U/oQ9nXdzb8qf0Po26Vskopyk1FLq20kvzZNpS5S7NjzHzl7Nu7m35U/oYLqJQeJxlB9kouLx7TqNreFfWGn+Nr/on/AFZy903JuUm5N9W222/WzaoYqVWVmrGvXwkaUcydzGyhdlDdNEhgMEKVZBLIIUMglkAoABCntZGSuRk27mjYtkZK5GRcWLZGSuRkXFi2RkrkZFxYtkZNvZ+xr9R/pVtrON58or2v+2TqNn+BEI87pOx+jHMYr29X+hq1sZSo/U9eC3m1RwdWt9K04vccjptNO2W7XGU32RX9ez2nvaHwQk8O6W6vRhzf5N9F7MnX06KEFuwioLsikkZOCcet2pUlpDRfc7FHsunDWer+x5Wk2VXSsQgl6+rf5t8zY4Ru8EcE5kpuTvJ3OnGCirRVkafCHCNzgjgkuerGnwiOEbvBPC2zFTs4VdmpssUY5o090aYRy01PUWRW/XFrHLey1ndi2Vakehvyil1aWcYy8ZzyWC3CPJ2R4G0aaf2i1Qsv9LEt2HPOKlJuTf8Avk5Sfas4PUtub5Lkv1K7dxFfvNfW3uuLcYStl5oxcV72+i95ye09NrtQ8zraSfKKlDdX/wAub9bOno1ULHJQbluvDaT3d7OHFS6NrzpdPOZ909ReUjVzgn4P6nuZfFX+4xvwd1Xcy+Kv9x9B3RumzSxcqe5L35mtVwqq72/fkfPfFvVdzL4q/wBxXxa1fcy+Kv8AcfRN0bpm2jU4L35mDZ1Pi/fkfOvFrV9zL4q/3Grrdm20bvFg4b2cZcXnGM9G+1H0/dPnvhNruNfJr8Mcwj+UXzfteWZ8Pi51ZqLSMNfBwpQck2eOyCWQdI5oZBLIBQACFPVyMlcjJsmpYtkZK5MlFE7JKFcZTk+kYRcn7kRuwSuVySjqtk/+nt1mJaiSpjy8lYlP8uyP6/kdhsrwa02mw661vJfjn5Uve+nswc6t2lSp6R1fT9nRo9m1amstF1/RwOy/A/VX4k48GD/ms5PHqj+J/ovWdbs3wK01OHJO+SfWzp7ILl78nSbo3Tj1u0K1XS9l0OxR7Po0tbXfUwKocMz7o3TRub1jBwxwzPujdFxYwcMcMz7o3RcWMHDKXzhXFznKMIrrKTSS545tm1umHUU1vdlOMZOEt6G9FNxnhrejno8N812gHlON2pxu7+mpf8zju3WJ+gn/AKMfW1v8+ShhN5a66qI8OmEYrLfLzyfWUn1lJ+dvLfnZsXWuXJcl/nU57bu076mqtNpbdRZJRe9uYqri5YzKTcVKX+3eXraMiTloeHpqbO0dfCpKVsnmT3YxScpTl6NcVzk/UvzZqLR2387s1V91GXlTT7+S6L/ZF9qcpLkU2Ns7UxmrLaa96WFO27U7927ze7CNdfDhFZ/BGSXrfU9/hHpvLuPKV95pwoSSSSSSwklhJdiS6E8M2+EOEebnqxqcMcM2+EOELixqcMcM2+EOELix4e39XwKJyX4n5Mf+UvP7Fl+w+a6h88HXeGet37VUnyrXP/m8N+5YXvOOnLLbOrgKeuY5mPqWjl4lGQSyDrnHDIJZAKAAQp6GRkrkZM5rWLZO18GrHCiDg3By3t5x5OWJySzjr0OIydr4P/8At6vyn/8AZI5nab/iXj+GdTstfyvw/KPX+3295P45D7fb3k/jkYAfPn0Jn+3295P45D7fb3k/jkYAAZ/t9veT+OQ+3295P45GAAGf7fb3k/jkPt9veT+ORgABn+3295P45D7db3k/ikNLop2vEVy87fRHu6PZcK+f4pdrX9F5iNoGnpNPfLnOyyK7N95f59hv7nt/PmZ9wbp5uDBwxwzPujdFxYwcMcMz7o3RcWMHDHDM+6N0XFjBwxwzPujdFxYwcM19oahU1Ttf8sW8dr8y9rwjf3TkvDjXfgoX/OX6qK/q/ceoq7sR6I4Padz8pt5cpPL7W3lv/O08s29pWZnjsX6vr/Y1D6bCwy011Pm8VPPUfTQqyCWQbBrBkEsgFAAIU28jJXIyZTDYtk6PZXhFVVVCuSsbipZxGLXOTfpes5rIyYa1GNaOWRmo1pUZZonYeNtHo2/DH9w8baPRt+GP7jj8jJq7Po9fU2toVunodh420ejb8Mf3Dxto9G34Y/uOPyMjZ9Hr6jaFbp6HYeNtHo2/DH9w8baPRt+GP7jj8jI2fR6+o2hW6eh2HjbR6Nvwx/cersbalN6c92xxjLGPJjl4T58+nM+dZOs8EP8ASs/8z/6RNXF4SnSpuUd5tYTGVKtRRluO4ht2uKSVckl5k4lvGCHoS98TwwceyOwe54wQ9CXviPGCHoS98TwwLIHueMEPQl74jxgh6EvfE8MCyB7njBD0Je+I8YIehL3xPDAsge54wQ9CXviPGCHoS98TwwLIHueMEPQl74jxgh6EvfE8MCyB7njBD0Je+JwW1tc7J23S5ZcpY7ElyXuSR0Jxm2rsR3fSl+i/xGzhqeeaiYMRPJByPFslltvztsqGD6Y+Y3lWQSyCAMglkAoABCmfIyVyMnsxlsjJXIyAWyMlcjIBbIyVyMgFsjJXIyAWydb4HP8AhWf+Z/8ASJyGTNRrbK1iFk4JvOIzlHn28jXxNJ1YZUzYw1VUamdo+kA+d/e1/fW/Mn9R97X99b8yf1OZs2XMjp7Tjys+iA+d/e1/fW/Mn9R97X99b8yf1GzZcyG048rPogPnf3tf31vzJ/Ufe1/fW/Mn9Rs2XMhtOPKz6ID5397X99b8yf1H3tf31vzJ/UbNlzIbTjys+iA+d/e1/fW/Mn9R97X99b8yf1GzZcyG048rPogPnf3tf31vzJ/Ufe1/fW/Mn9Rs2XMhtOPKz6IfPdrXb1kuyPkr2df1yV+9r+/t+ZP6mq2beFwjoycm7mrisYq0VFKxDABvnPKsglkEKGQSyAUAAhTICuRkp5LArkZALArkZALArkZALArkZALArkZALArkZALArkZALArkZALArkZALArkZALArkZALArkZALArkZADIJyQAGQSyAUAAhSQQCkJBAAJBAAJBAAJBAAJBAAJBAAJBAAJBAAJBAAJBAAJBAAJBAAJBAAJBAAJIAIAAAUAAAAAAAAAAAAAAAAAAA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97634" name="Picture 2" descr="http://geology.com/articles/images/san-andreas-fault-map.jpg"/>
          <p:cNvPicPr>
            <a:picLocks noChangeAspect="1" noChangeArrowheads="1"/>
          </p:cNvPicPr>
          <p:nvPr/>
        </p:nvPicPr>
        <p:blipFill>
          <a:blip r:embed="rId2" cstate="print"/>
          <a:srcRect l="4395" t="4167" r="3305" b="4167"/>
          <a:stretch>
            <a:fillRect/>
          </a:stretch>
        </p:blipFill>
        <p:spPr bwMode="auto">
          <a:xfrm>
            <a:off x="251520" y="548680"/>
            <a:ext cx="4536504" cy="4752528"/>
          </a:xfrm>
          <a:prstGeom prst="rect">
            <a:avLst/>
          </a:prstGeom>
          <a:noFill/>
        </p:spPr>
      </p:pic>
      <p:pic>
        <p:nvPicPr>
          <p:cNvPr id="197636" name="Picture 4" descr="http://www.nap.edu/books/0309036380/xhtml/images/p2000a501g142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621" y="4460701"/>
            <a:ext cx="4714875" cy="2352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bari.org/news/homepage/2012/auv-mapping/AlarconMap-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140035" cy="3744416"/>
          </a:xfrm>
          <a:prstGeom prst="rect">
            <a:avLst/>
          </a:prstGeom>
          <a:noFill/>
        </p:spPr>
      </p:pic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800100" y="-99392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trascorrenti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://ars.els-cdn.com/content/image/1-s2.0-S0264817208001177-gr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4974106" cy="5378443"/>
          </a:xfrm>
          <a:prstGeom prst="rect">
            <a:avLst/>
          </a:prstGeom>
          <a:noFill/>
        </p:spPr>
      </p:pic>
      <p:pic>
        <p:nvPicPr>
          <p:cNvPr id="169986" name="Picture 2" descr="http://ars.els-cdn.com/content/image/1-s2.0-S0264817208001177-gr1.jpg"/>
          <p:cNvPicPr>
            <a:picLocks noChangeAspect="1" noChangeArrowheads="1"/>
          </p:cNvPicPr>
          <p:nvPr/>
        </p:nvPicPr>
        <p:blipFill>
          <a:blip r:embed="rId3" cstate="print"/>
          <a:srcRect l="5067" t="9089" r="7273" b="48749"/>
          <a:stretch>
            <a:fillRect/>
          </a:stretch>
        </p:blipFill>
        <p:spPr bwMode="auto">
          <a:xfrm rot="8559114" flipH="1">
            <a:off x="6053785" y="2143398"/>
            <a:ext cx="2688552" cy="2232858"/>
          </a:xfrm>
          <a:prstGeom prst="rect">
            <a:avLst/>
          </a:prstGeom>
          <a:noFill/>
          <a:scene3d>
            <a:camera prst="orthographicFront">
              <a:rot lat="0" lon="600000" rev="0"/>
            </a:camera>
            <a:lightRig rig="threePt" dir="t"/>
          </a:scene3d>
        </p:spPr>
      </p:pic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800100" y="-99392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trascorrenti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3"/>
          <p:cNvSpPr>
            <a:spLocks noChangeArrowheads="1"/>
          </p:cNvSpPr>
          <p:nvPr/>
        </p:nvSpPr>
        <p:spPr bwMode="auto">
          <a:xfrm>
            <a:off x="285750" y="328613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 dirty="0">
                <a:solidFill>
                  <a:srgbClr val="000000"/>
                </a:solidFill>
              </a:rPr>
              <a:t>Problemi nella comprensione dei processi geologici:</a:t>
            </a:r>
          </a:p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 dirty="0" smtClean="0">
                <a:solidFill>
                  <a:srgbClr val="000000"/>
                </a:solidFill>
              </a:rPr>
              <a:t>Sistemi complessi - Dimensioni</a:t>
            </a:r>
            <a:endParaRPr lang="it-IT" altLang="it-IT" sz="2400" b="1" dirty="0">
              <a:solidFill>
                <a:srgbClr val="000000"/>
              </a:solidFill>
            </a:endParaRPr>
          </a:p>
        </p:txBody>
      </p:sp>
      <p:pic>
        <p:nvPicPr>
          <p:cNvPr id="36867" name="Picture 1024"/>
          <p:cNvPicPr>
            <a:picLocks noChangeAspect="1" noChangeArrowheads="1"/>
          </p:cNvPicPr>
          <p:nvPr/>
        </p:nvPicPr>
        <p:blipFill>
          <a:blip r:embed="rId2" cstate="print"/>
          <a:srcRect b="4950"/>
          <a:stretch>
            <a:fillRect/>
          </a:stretch>
        </p:blipFill>
        <p:spPr bwMode="auto">
          <a:xfrm>
            <a:off x="142875" y="1285875"/>
            <a:ext cx="881856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3"/>
          <p:cNvSpPr>
            <a:spLocks noChangeArrowheads="1"/>
          </p:cNvSpPr>
          <p:nvPr/>
        </p:nvSpPr>
        <p:spPr bwMode="auto">
          <a:xfrm>
            <a:off x="285750" y="328613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>
                <a:solidFill>
                  <a:srgbClr val="000000"/>
                </a:solidFill>
              </a:rPr>
              <a:t>Problemi nella comprensione dei processi geologici:</a:t>
            </a:r>
          </a:p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>
                <a:solidFill>
                  <a:srgbClr val="000000"/>
                </a:solidFill>
              </a:rPr>
              <a:t>Geometrie 3D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4480" t="9694"/>
          <a:stretch>
            <a:fillRect/>
          </a:stretch>
        </p:blipFill>
        <p:spPr bwMode="auto">
          <a:xfrm>
            <a:off x="1428750" y="4643438"/>
            <a:ext cx="3960813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 t="8696" b="5435"/>
          <a:stretch>
            <a:fillRect/>
          </a:stretch>
        </p:blipFill>
        <p:spPr bwMode="auto">
          <a:xfrm>
            <a:off x="1428750" y="1000125"/>
            <a:ext cx="57150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332656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2000" dirty="0" smtClean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Le rocce si piegano e si rompono: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2000" dirty="0" smtClean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riproduzione </a:t>
            </a:r>
            <a:r>
              <a:rPr lang="it-IT" sz="2000" dirty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in scala dei fenomeni </a:t>
            </a:r>
            <a:r>
              <a:rPr lang="it-IT" sz="2000" dirty="0" smtClean="0">
                <a:solidFill>
                  <a:prstClr val="black"/>
                </a:solidFill>
                <a:latin typeface="Arial Rounded MT Bold" pitchFamily="34" charset="0"/>
                <a:cs typeface="+mn-cs"/>
              </a:rPr>
              <a:t>deformativi</a:t>
            </a:r>
            <a:endParaRPr lang="it-IT" sz="2000" dirty="0">
              <a:solidFill>
                <a:prstClr val="black"/>
              </a:solidFill>
              <a:latin typeface="Arial Rounded MT Bold" pitchFamily="34" charset="0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51520" y="4077072"/>
            <a:ext cx="8496944" cy="1872208"/>
            <a:chOff x="251520" y="4077072"/>
            <a:chExt cx="8496944" cy="1872208"/>
          </a:xfrm>
        </p:grpSpPr>
        <p:sp>
          <p:nvSpPr>
            <p:cNvPr id="5" name="Rectangle 4"/>
            <p:cNvSpPr/>
            <p:nvPr/>
          </p:nvSpPr>
          <p:spPr>
            <a:xfrm>
              <a:off x="251520" y="4690011"/>
              <a:ext cx="49685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it-IT" sz="2000" dirty="0" smtClean="0">
                  <a:solidFill>
                    <a:prstClr val="black"/>
                  </a:solidFill>
                  <a:latin typeface="Arial Rounded MT Bold" pitchFamily="34" charset="0"/>
                  <a:cs typeface="+mn-cs"/>
                </a:rPr>
                <a:t>Parte 2. </a:t>
              </a:r>
              <a:r>
                <a:rPr lang="it-IT" sz="1600" dirty="0" smtClean="0">
                  <a:solidFill>
                    <a:prstClr val="black"/>
                  </a:solidFill>
                  <a:latin typeface="Arial Rounded MT Bold" pitchFamily="34" charset="0"/>
                  <a:cs typeface="+mn-cs"/>
                </a:rPr>
                <a:t>Semplici esperimenti per la riproduzione di alcuni processi deformativi</a:t>
              </a:r>
              <a:endParaRPr lang="it-IT" sz="1600" dirty="0">
                <a:solidFill>
                  <a:prstClr val="black"/>
                </a:solidFill>
                <a:latin typeface="Arial Rounded MT Bold" pitchFamily="34" charset="0"/>
                <a:cs typeface="+mn-cs"/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12676" b="4928"/>
            <a:stretch>
              <a:fillRect/>
            </a:stretch>
          </p:blipFill>
          <p:spPr bwMode="auto">
            <a:xfrm>
              <a:off x="5436096" y="4077072"/>
              <a:ext cx="3312368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8"/>
          <p:cNvGrpSpPr/>
          <p:nvPr/>
        </p:nvGrpSpPr>
        <p:grpSpPr>
          <a:xfrm>
            <a:off x="251520" y="1772816"/>
            <a:ext cx="8424936" cy="1584176"/>
            <a:chOff x="251520" y="1772816"/>
            <a:chExt cx="8424936" cy="1584176"/>
          </a:xfrm>
        </p:grpSpPr>
        <p:sp>
          <p:nvSpPr>
            <p:cNvPr id="4" name="Rectangle 3"/>
            <p:cNvSpPr/>
            <p:nvPr/>
          </p:nvSpPr>
          <p:spPr>
            <a:xfrm>
              <a:off x="251520" y="2241739"/>
              <a:ext cx="48965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it-IT" sz="2000" dirty="0" smtClean="0">
                  <a:solidFill>
                    <a:prstClr val="black"/>
                  </a:solidFill>
                  <a:latin typeface="Arial Rounded MT Bold" pitchFamily="34" charset="0"/>
                  <a:cs typeface="+mn-cs"/>
                </a:rPr>
                <a:t>Parte 1. </a:t>
              </a:r>
              <a:r>
                <a:rPr lang="it-IT" sz="1600" dirty="0" smtClean="0">
                  <a:solidFill>
                    <a:prstClr val="black"/>
                  </a:solidFill>
                  <a:latin typeface="Arial Rounded MT Bold" pitchFamily="34" charset="0"/>
                  <a:cs typeface="+mn-cs"/>
                </a:rPr>
                <a:t>Analisi dei processi deformativi e loro riproduzione in laboratorio</a:t>
              </a:r>
              <a:endParaRPr lang="it-IT" sz="1600" dirty="0">
                <a:solidFill>
                  <a:prstClr val="black"/>
                </a:solidFill>
                <a:latin typeface="Arial Rounded MT Bold" pitchFamily="34" charset="0"/>
                <a:cs typeface="+mn-cs"/>
              </a:endParaRPr>
            </a:p>
          </p:txBody>
        </p:sp>
        <p:pic>
          <p:nvPicPr>
            <p:cNvPr id="7" name="Picture 9" descr="DSCN0741"/>
            <p:cNvPicPr>
              <a:picLocks noChangeAspect="1" noChangeArrowheads="1"/>
            </p:cNvPicPr>
            <p:nvPr/>
          </p:nvPicPr>
          <p:blipFill>
            <a:blip r:embed="rId3" cstate="print"/>
            <a:srcRect t="23880" b="10450"/>
            <a:stretch>
              <a:fillRect/>
            </a:stretch>
          </p:blipFill>
          <p:spPr bwMode="auto">
            <a:xfrm>
              <a:off x="5460401" y="1772816"/>
              <a:ext cx="3216055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53"/>
          <p:cNvSpPr>
            <a:spLocks noChangeArrowheads="1"/>
          </p:cNvSpPr>
          <p:nvPr/>
        </p:nvSpPr>
        <p:spPr bwMode="auto">
          <a:xfrm>
            <a:off x="285750" y="328613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Problemi nella comprensione dei processi geologici:</a:t>
            </a:r>
          </a:p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Evoluzione temporale</a:t>
            </a:r>
          </a:p>
        </p:txBody>
      </p:sp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2" cstate="print">
            <a:lum contrast="-48000"/>
          </a:blip>
          <a:srcRect l="26602" t="28951" r="35135" b="18375"/>
          <a:stretch>
            <a:fillRect/>
          </a:stretch>
        </p:blipFill>
        <p:spPr bwMode="auto">
          <a:xfrm>
            <a:off x="285750" y="1000125"/>
            <a:ext cx="48736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o 20"/>
          <p:cNvGrpSpPr>
            <a:grpSpLocks/>
          </p:cNvGrpSpPr>
          <p:nvPr/>
        </p:nvGrpSpPr>
        <p:grpSpPr bwMode="auto">
          <a:xfrm>
            <a:off x="5500688" y="3398838"/>
            <a:ext cx="3190875" cy="3244850"/>
            <a:chOff x="4164396" y="2173384"/>
            <a:chExt cx="4356100" cy="4429125"/>
          </a:xfrm>
        </p:grpSpPr>
        <p:pic>
          <p:nvPicPr>
            <p:cNvPr id="146437" name="Picture 5" descr="africa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431040">
              <a:off x="4924808" y="2173384"/>
              <a:ext cx="3595688" cy="3843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6438" name="Picture 6" descr="america su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914936">
              <a:off x="4164396" y="3054447"/>
              <a:ext cx="2417762" cy="354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571625" y="1340768"/>
            <a:ext cx="200025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  <a:defRPr/>
            </a:pPr>
            <a:r>
              <a:rPr lang="it-IT" sz="1600" b="1" dirty="0"/>
              <a:t>Modellistica numerica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5643563" y="1340768"/>
            <a:ext cx="200025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  <a:defRPr/>
            </a:pPr>
            <a:r>
              <a:rPr lang="it-IT" sz="1600" b="1" dirty="0"/>
              <a:t>Modellistica analogica</a:t>
            </a:r>
            <a:endParaRPr lang="it-IT" dirty="0"/>
          </a:p>
        </p:txBody>
      </p:sp>
      <p:pic>
        <p:nvPicPr>
          <p:cNvPr id="149509" name="Immagine 7" descr="flex1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050" y="2509168"/>
            <a:ext cx="350520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35" descr="06bis"/>
          <p:cNvPicPr>
            <a:picLocks noChangeAspect="1" noChangeArrowheads="1"/>
          </p:cNvPicPr>
          <p:nvPr/>
        </p:nvPicPr>
        <p:blipFill>
          <a:blip r:embed="rId3" cstate="print"/>
          <a:srcRect l="23509"/>
          <a:stretch>
            <a:fillRect/>
          </a:stretch>
        </p:blipFill>
        <p:spPr bwMode="auto">
          <a:xfrm>
            <a:off x="5000625" y="2515518"/>
            <a:ext cx="314325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1" name="Rectangle 18"/>
          <p:cNvSpPr>
            <a:spLocks noChangeArrowheads="1"/>
          </p:cNvSpPr>
          <p:nvPr/>
        </p:nvSpPr>
        <p:spPr bwMode="auto">
          <a:xfrm>
            <a:off x="0" y="5733256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ct val="85000"/>
              </a:lnSpc>
              <a:spcBef>
                <a:spcPct val="0"/>
              </a:spcBef>
              <a:buClrTx/>
            </a:pPr>
            <a:r>
              <a:rPr lang="it-IT" sz="1600" b="1" dirty="0"/>
              <a:t>Si fissano delle condizioni iniziali (ad es. geometriche, fisiche, ecc.) e si osserva come evolve il sistema e qual’è il risultato finale (per poi compararlo con quanto osservato in natura) </a:t>
            </a:r>
          </a:p>
        </p:txBody>
      </p:sp>
      <p:sp>
        <p:nvSpPr>
          <p:cNvPr id="149512" name="Rectangle 53"/>
          <p:cNvSpPr>
            <a:spLocks noChangeArrowheads="1"/>
          </p:cNvSpPr>
          <p:nvPr/>
        </p:nvSpPr>
        <p:spPr bwMode="auto">
          <a:xfrm>
            <a:off x="0" y="285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>
                <a:srgbClr val="FFFFFF"/>
              </a:buClr>
            </a:pPr>
            <a:r>
              <a:rPr lang="it-IT" altLang="it-IT" sz="2400" b="1" dirty="0" smtClean="0">
                <a:solidFill>
                  <a:srgbClr val="000000"/>
                </a:solidFill>
              </a:rPr>
              <a:t>Metodologie </a:t>
            </a:r>
            <a:r>
              <a:rPr lang="it-IT" altLang="it-IT" sz="2400" b="1" dirty="0">
                <a:solidFill>
                  <a:srgbClr val="000000"/>
                </a:solidFill>
              </a:rPr>
              <a:t>per l’analisi della deformazione delle placche litosferiche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77" name="Rectangle 25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620688"/>
            <a:ext cx="7704138" cy="491009"/>
          </a:xfrm>
          <a:noFill/>
          <a:ln>
            <a:solidFill>
              <a:schemeClr val="accent2"/>
            </a:solidFill>
          </a:ln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it-IT" sz="1600" dirty="0" smtClean="0">
                <a:solidFill>
                  <a:schemeClr val="accent2"/>
                </a:solidFill>
              </a:rPr>
              <a:t>Tecnica sperimentale che permette di studiare in laboratorio processi geologici attraverso la costruzione di modelli a scala (geometrica e temporale) ridotta</a:t>
            </a:r>
          </a:p>
        </p:txBody>
      </p:sp>
      <p:pic>
        <p:nvPicPr>
          <p:cNvPr id="39939" name="Picture 54" descr="deform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2238276"/>
            <a:ext cx="2771775" cy="1609725"/>
          </a:xfrm>
          <a:noFill/>
        </p:spPr>
      </p:pic>
      <p:sp>
        <p:nvSpPr>
          <p:cNvPr id="561185" name="Rectangle 33"/>
          <p:cNvSpPr>
            <a:spLocks noChangeArrowheads="1"/>
          </p:cNvSpPr>
          <p:nvPr/>
        </p:nvSpPr>
        <p:spPr bwMode="auto">
          <a:xfrm>
            <a:off x="361950" y="3993480"/>
            <a:ext cx="8458200" cy="1595760"/>
          </a:xfrm>
          <a:prstGeom prst="rect">
            <a:avLst/>
          </a:prstGeom>
          <a:solidFill>
            <a:srgbClr val="FFAE85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80000"/>
              </a:lnSpc>
              <a:buClr>
                <a:srgbClr val="FFFFFF"/>
              </a:buClr>
            </a:pPr>
            <a:r>
              <a:rPr lang="it-IT" altLang="it-IT" sz="1600" b="1" i="1" dirty="0">
                <a:solidFill>
                  <a:srgbClr val="000000"/>
                </a:solidFill>
              </a:rPr>
              <a:t>COME SI OPERA:</a:t>
            </a:r>
          </a:p>
          <a:p>
            <a:pPr marL="342900" indent="-342900" algn="l">
              <a:lnSpc>
                <a:spcPct val="80000"/>
              </a:lnSpc>
              <a:buClr>
                <a:srgbClr val="FFFFFF"/>
              </a:buClr>
              <a:buFontTx/>
              <a:buChar char="•"/>
            </a:pPr>
            <a:r>
              <a:rPr lang="it-IT" altLang="it-IT" sz="1400" dirty="0">
                <a:solidFill>
                  <a:srgbClr val="000000"/>
                </a:solidFill>
              </a:rPr>
              <a:t>In funzione del processo da analizzare si costruisce un modello fisico (analogico) che ne simuli le caratteristiche geometriche, deformative</a:t>
            </a:r>
            <a:endParaRPr lang="en-GB" altLang="it-IT" sz="14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80000"/>
              </a:lnSpc>
              <a:buClr>
                <a:srgbClr val="FFFFFF"/>
              </a:buClr>
              <a:buFontTx/>
              <a:buChar char="•"/>
            </a:pPr>
            <a:r>
              <a:rPr lang="it-IT" altLang="it-IT" sz="1400" dirty="0">
                <a:solidFill>
                  <a:srgbClr val="000000"/>
                </a:solidFill>
                <a:sym typeface="Wingdings" pitchFamily="2" charset="2"/>
              </a:rPr>
              <a:t>T</a:t>
            </a:r>
            <a:r>
              <a:rPr lang="it-IT" altLang="it-IT" sz="1400" dirty="0">
                <a:solidFill>
                  <a:srgbClr val="000000"/>
                </a:solidFill>
              </a:rPr>
              <a:t>ale modello viene deformato con opportune modalità, in un opportuno apparato di deformazione</a:t>
            </a:r>
            <a:endParaRPr lang="en-GB" altLang="it-IT" sz="1400" dirty="0">
              <a:solidFill>
                <a:srgbClr val="000000"/>
              </a:solidFill>
            </a:endParaRPr>
          </a:p>
          <a:p>
            <a:pPr marL="342900" indent="-342900" algn="l">
              <a:lnSpc>
                <a:spcPct val="80000"/>
              </a:lnSpc>
              <a:buClr>
                <a:srgbClr val="FFFFFF"/>
              </a:buClr>
              <a:buFontTx/>
              <a:buChar char="•"/>
            </a:pPr>
            <a:r>
              <a:rPr lang="en-GB" altLang="it-IT" sz="1400" dirty="0" err="1">
                <a:solidFill>
                  <a:srgbClr val="000000"/>
                </a:solidFill>
              </a:rPr>
              <a:t>Analisi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dell’evoluzione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it-IT" altLang="it-IT" sz="1400" dirty="0" smtClean="0">
                <a:sym typeface="Wingdings" pitchFamily="2" charset="2"/>
              </a:rPr>
              <a:t>spazio-temporale </a:t>
            </a:r>
            <a:r>
              <a:rPr lang="en-GB" altLang="it-IT" sz="1400" dirty="0" smtClean="0">
                <a:solidFill>
                  <a:srgbClr val="000000"/>
                </a:solidFill>
              </a:rPr>
              <a:t>e </a:t>
            </a:r>
            <a:r>
              <a:rPr lang="en-GB" altLang="it-IT" sz="1400" dirty="0" err="1">
                <a:solidFill>
                  <a:srgbClr val="000000"/>
                </a:solidFill>
              </a:rPr>
              <a:t>delle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caratteristiche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deformative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finali</a:t>
            </a:r>
            <a:r>
              <a:rPr lang="en-GB" altLang="it-IT" sz="1400" dirty="0">
                <a:solidFill>
                  <a:srgbClr val="000000"/>
                </a:solidFill>
              </a:rPr>
              <a:t>  </a:t>
            </a:r>
            <a:r>
              <a:rPr lang="en-GB" altLang="it-IT" sz="1400" dirty="0" smtClean="0">
                <a:solidFill>
                  <a:srgbClr val="000000"/>
                </a:solidFill>
              </a:rPr>
              <a:t>(in </a:t>
            </a:r>
            <a:r>
              <a:rPr lang="en-GB" altLang="it-IT" sz="1400" dirty="0" err="1" smtClean="0">
                <a:solidFill>
                  <a:srgbClr val="000000"/>
                </a:solidFill>
              </a:rPr>
              <a:t>funzione</a:t>
            </a:r>
            <a:r>
              <a:rPr lang="en-GB" altLang="it-IT" sz="1400" dirty="0" smtClean="0">
                <a:solidFill>
                  <a:srgbClr val="000000"/>
                </a:solidFill>
              </a:rPr>
              <a:t> </a:t>
            </a:r>
            <a:r>
              <a:rPr lang="en-GB" altLang="it-IT" sz="1400" dirty="0" err="1" smtClean="0">
                <a:solidFill>
                  <a:srgbClr val="000000"/>
                </a:solidFill>
              </a:rPr>
              <a:t>dei</a:t>
            </a:r>
            <a:r>
              <a:rPr lang="en-GB" altLang="it-IT" sz="1400" dirty="0" smtClean="0">
                <a:solidFill>
                  <a:srgbClr val="000000"/>
                </a:solidFill>
              </a:rPr>
              <a:t> </a:t>
            </a:r>
            <a:r>
              <a:rPr lang="en-GB" altLang="it-IT" sz="1400" dirty="0" err="1" smtClean="0">
                <a:solidFill>
                  <a:srgbClr val="000000"/>
                </a:solidFill>
              </a:rPr>
              <a:t>singoli</a:t>
            </a:r>
            <a:r>
              <a:rPr lang="en-GB" altLang="it-IT" sz="1400" dirty="0" smtClean="0">
                <a:solidFill>
                  <a:srgbClr val="000000"/>
                </a:solidFill>
              </a:rPr>
              <a:t> </a:t>
            </a:r>
            <a:r>
              <a:rPr lang="en-GB" altLang="it-IT" sz="1400" dirty="0" err="1" smtClean="0">
                <a:solidFill>
                  <a:srgbClr val="000000"/>
                </a:solidFill>
              </a:rPr>
              <a:t>parametri</a:t>
            </a:r>
            <a:r>
              <a:rPr lang="en-GB" altLang="it-IT" sz="1400" dirty="0" smtClean="0">
                <a:solidFill>
                  <a:srgbClr val="000000"/>
                </a:solidFill>
              </a:rPr>
              <a:t> </a:t>
            </a:r>
            <a:r>
              <a:rPr lang="en-GB" altLang="it-IT" sz="1400" dirty="0" err="1" smtClean="0">
                <a:solidFill>
                  <a:srgbClr val="000000"/>
                </a:solidFill>
              </a:rPr>
              <a:t>investigati</a:t>
            </a:r>
            <a:r>
              <a:rPr lang="en-GB" altLang="it-IT" sz="1400" dirty="0" smtClean="0">
                <a:solidFill>
                  <a:srgbClr val="000000"/>
                </a:solidFill>
              </a:rPr>
              <a:t>) e </a:t>
            </a:r>
            <a:r>
              <a:rPr lang="en-GB" altLang="it-IT" sz="1400" dirty="0" err="1">
                <a:solidFill>
                  <a:srgbClr val="000000"/>
                </a:solidFill>
              </a:rPr>
              <a:t>comparazione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col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prototipo</a:t>
            </a:r>
            <a:r>
              <a:rPr lang="en-GB" altLang="it-IT" sz="1400" dirty="0">
                <a:solidFill>
                  <a:srgbClr val="000000"/>
                </a:solidFill>
              </a:rPr>
              <a:t> </a:t>
            </a:r>
            <a:r>
              <a:rPr lang="en-GB" altLang="it-IT" sz="1400" dirty="0" err="1">
                <a:solidFill>
                  <a:srgbClr val="000000"/>
                </a:solidFill>
              </a:rPr>
              <a:t>naturale</a:t>
            </a:r>
            <a:endParaRPr lang="it-IT" altLang="it-IT" sz="1400" dirty="0">
              <a:solidFill>
                <a:srgbClr val="000000"/>
              </a:solidFill>
            </a:endParaRPr>
          </a:p>
        </p:txBody>
      </p:sp>
      <p:sp>
        <p:nvSpPr>
          <p:cNvPr id="39941" name="Rectangle 53"/>
          <p:cNvSpPr>
            <a:spLocks noChangeArrowheads="1"/>
          </p:cNvSpPr>
          <p:nvPr/>
        </p:nvSpPr>
        <p:spPr bwMode="auto">
          <a:xfrm>
            <a:off x="0" y="1947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it-IT" altLang="it-IT" sz="2400" b="1" dirty="0">
                <a:solidFill>
                  <a:srgbClr val="000000"/>
                </a:solidFill>
              </a:rPr>
              <a:t>Modellizzazione Analogica </a:t>
            </a:r>
            <a:r>
              <a:rPr lang="it-IT" altLang="it-IT" sz="2400" b="1" dirty="0" smtClean="0">
                <a:solidFill>
                  <a:srgbClr val="000000"/>
                </a:solidFill>
              </a:rPr>
              <a:t>Sperimentale: cos’è</a:t>
            </a:r>
            <a:r>
              <a:rPr lang="it-IT" altLang="it-IT" sz="2400" b="1" dirty="0">
                <a:solidFill>
                  <a:srgbClr val="000000"/>
                </a:solidFill>
              </a:rPr>
              <a:t>?</a:t>
            </a:r>
          </a:p>
        </p:txBody>
      </p:sp>
      <p:pic>
        <p:nvPicPr>
          <p:cNvPr id="561212" name="Picture 6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17894" t="25676" r="31349" b="42677"/>
          <a:stretch>
            <a:fillRect/>
          </a:stretch>
        </p:blipFill>
        <p:spPr>
          <a:xfrm>
            <a:off x="4784725" y="2238276"/>
            <a:ext cx="3384550" cy="1592262"/>
          </a:xfrm>
          <a:noFill/>
        </p:spPr>
      </p:pic>
      <p:sp>
        <p:nvSpPr>
          <p:cNvPr id="39943" name="Rectangle 63"/>
          <p:cNvSpPr>
            <a:spLocks noChangeArrowheads="1"/>
          </p:cNvSpPr>
          <p:nvPr/>
        </p:nvSpPr>
        <p:spPr bwMode="auto">
          <a:xfrm>
            <a:off x="1119188" y="1243136"/>
            <a:ext cx="2667000" cy="876673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>
                <a:solidFill>
                  <a:srgbClr val="000000"/>
                </a:solidFill>
              </a:rPr>
              <a:t>Processi geologici</a:t>
            </a:r>
          </a:p>
          <a:p>
            <a:pPr marL="342900" indent="-34290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ü"/>
            </a:pPr>
            <a:r>
              <a:rPr lang="it-IT" altLang="it-IT" sz="1400">
                <a:solidFill>
                  <a:srgbClr val="000000"/>
                </a:solidFill>
              </a:rPr>
              <a:t>Milioni di anni</a:t>
            </a:r>
          </a:p>
          <a:p>
            <a:pPr marL="342900" indent="-34290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ü"/>
            </a:pPr>
            <a:r>
              <a:rPr lang="it-IT" altLang="it-IT" sz="1400">
                <a:solidFill>
                  <a:srgbClr val="000000"/>
                </a:solidFill>
              </a:rPr>
              <a:t>Migliaia di chilometri</a:t>
            </a:r>
          </a:p>
        </p:txBody>
      </p:sp>
      <p:sp>
        <p:nvSpPr>
          <p:cNvPr id="561216" name="Rectangle 64"/>
          <p:cNvSpPr>
            <a:spLocks noChangeArrowheads="1"/>
          </p:cNvSpPr>
          <p:nvPr/>
        </p:nvSpPr>
        <p:spPr bwMode="auto">
          <a:xfrm>
            <a:off x="4648200" y="1243136"/>
            <a:ext cx="3657600" cy="876673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>
                <a:solidFill>
                  <a:srgbClr val="000000"/>
                </a:solidFill>
              </a:rPr>
              <a:t>In laboratorio</a:t>
            </a:r>
          </a:p>
          <a:p>
            <a:pPr marL="342900" indent="-34290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ü"/>
            </a:pPr>
            <a:r>
              <a:rPr lang="it-IT" altLang="it-IT" sz="1400">
                <a:solidFill>
                  <a:srgbClr val="000000"/>
                </a:solidFill>
              </a:rPr>
              <a:t>Poche ore (max: qualche giorno)</a:t>
            </a:r>
          </a:p>
          <a:p>
            <a:pPr marL="342900" indent="-342900" algn="just">
              <a:lnSpc>
                <a:spcPct val="80000"/>
              </a:lnSpc>
              <a:buClr>
                <a:srgbClr val="000000"/>
              </a:buClr>
              <a:buFont typeface="Wingdings" pitchFamily="2" charset="2"/>
              <a:buChar char="ü"/>
            </a:pPr>
            <a:r>
              <a:rPr lang="it-IT" altLang="it-IT" sz="1400">
                <a:solidFill>
                  <a:srgbClr val="000000"/>
                </a:solidFill>
              </a:rPr>
              <a:t>Centimetri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362272" y="5733256"/>
            <a:ext cx="8458200" cy="1080120"/>
          </a:xfrm>
          <a:prstGeom prst="rect">
            <a:avLst/>
          </a:prstGeom>
          <a:solidFill>
            <a:srgbClr val="CCFFCC"/>
          </a:solidFill>
          <a:ln w="1905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ü"/>
            </a:pPr>
            <a:r>
              <a:rPr lang="it-IT" altLang="it-IT" sz="1400" dirty="0" smtClean="0"/>
              <a:t>migliore comprensione dei processi naturali</a:t>
            </a:r>
          </a:p>
          <a:p>
            <a:pPr marL="342900" indent="-342900" algn="l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ü"/>
            </a:pPr>
            <a:r>
              <a:rPr lang="it-IT" altLang="it-IT" sz="1400" dirty="0" smtClean="0"/>
              <a:t>aiuto nell’interpretazione del prototipo naturale </a:t>
            </a:r>
          </a:p>
          <a:p>
            <a:pPr marL="342900" indent="-342900" algn="l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ü"/>
            </a:pPr>
            <a:r>
              <a:rPr lang="it-IT" altLang="it-IT" sz="1400" dirty="0" smtClean="0"/>
              <a:t>verifica di ipotesi di evoluzione deformativa, o della geometria di strutture, ricavata sulla base dell’analisi di profili sismici e/o del rilievo geologico di campagna</a:t>
            </a:r>
            <a:endParaRPr lang="it-IT" altLang="it-IT" sz="14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75" name="Rectangle 63"/>
          <p:cNvSpPr>
            <a:spLocks noChangeArrowheads="1"/>
          </p:cNvSpPr>
          <p:nvPr/>
        </p:nvSpPr>
        <p:spPr bwMode="auto">
          <a:xfrm>
            <a:off x="400050" y="1848892"/>
            <a:ext cx="4019550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</a:pPr>
            <a:r>
              <a:rPr lang="it-IT" altLang="it-IT" sz="1600" dirty="0"/>
              <a:t>I risultati vengono confrontati con catene montuose come gli Appalachi o il Giura spiegandone la formazione.</a:t>
            </a:r>
          </a:p>
        </p:txBody>
      </p:sp>
      <p:sp>
        <p:nvSpPr>
          <p:cNvPr id="41989" name="Rectangle 64"/>
          <p:cNvSpPr>
            <a:spLocks noChangeArrowheads="1"/>
          </p:cNvSpPr>
          <p:nvPr/>
        </p:nvSpPr>
        <p:spPr bwMode="auto">
          <a:xfrm>
            <a:off x="827088" y="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Modellizzazione Analogica Sperimentale:</a:t>
            </a:r>
            <a:br>
              <a:rPr lang="it-IT" altLang="it-IT" sz="2400" b="1"/>
            </a:br>
            <a:r>
              <a:rPr lang="it-IT" altLang="it-IT" sz="2400" b="1"/>
              <a:t>un po’ di storia</a:t>
            </a:r>
            <a:r>
              <a:rPr lang="it-IT" altLang="it-IT" sz="24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41990" name="Rectangle 65"/>
          <p:cNvSpPr>
            <a:spLocks noGrp="1" noChangeArrowheads="1"/>
          </p:cNvSpPr>
          <p:nvPr>
            <p:ph type="body" idx="1"/>
          </p:nvPr>
        </p:nvSpPr>
        <p:spPr>
          <a:xfrm>
            <a:off x="323850" y="1052736"/>
            <a:ext cx="8458200" cy="649288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it-IT" sz="1600" dirty="0" smtClean="0">
                <a:solidFill>
                  <a:schemeClr val="accent2"/>
                </a:solidFill>
              </a:rPr>
              <a:t>La MAS è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stata</a:t>
            </a:r>
            <a:r>
              <a:rPr lang="en-GB" altLang="it-IT" sz="1600" dirty="0" smtClean="0">
                <a:solidFill>
                  <a:schemeClr val="accent2"/>
                </a:solidFill>
              </a:rPr>
              <a:t>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impiegata</a:t>
            </a:r>
            <a:r>
              <a:rPr lang="en-GB" altLang="it-IT" sz="1600" dirty="0" smtClean="0">
                <a:solidFill>
                  <a:schemeClr val="accent2"/>
                </a:solidFill>
              </a:rPr>
              <a:t> fin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dal</a:t>
            </a:r>
            <a:r>
              <a:rPr lang="en-GB" altLang="it-IT" sz="1600" dirty="0" smtClean="0">
                <a:solidFill>
                  <a:schemeClr val="accent2"/>
                </a:solidFill>
              </a:rPr>
              <a:t> XIX°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secolo</a:t>
            </a:r>
            <a:r>
              <a:rPr lang="en-GB" altLang="it-IT" sz="1600" dirty="0" smtClean="0">
                <a:solidFill>
                  <a:schemeClr val="accent2"/>
                </a:solidFill>
              </a:rPr>
              <a:t> per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comprendere</a:t>
            </a:r>
            <a:r>
              <a:rPr lang="en-GB" altLang="it-IT" sz="1600" dirty="0" smtClean="0">
                <a:solidFill>
                  <a:schemeClr val="accent2"/>
                </a:solidFill>
              </a:rPr>
              <a:t> la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deformazione</a:t>
            </a:r>
            <a:r>
              <a:rPr lang="en-GB" altLang="it-IT" sz="1600" dirty="0" smtClean="0">
                <a:solidFill>
                  <a:schemeClr val="accent2"/>
                </a:solidFill>
              </a:rPr>
              <a:t>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della</a:t>
            </a:r>
            <a:r>
              <a:rPr lang="en-GB" altLang="it-IT" sz="1600" dirty="0" smtClean="0">
                <a:solidFill>
                  <a:schemeClr val="accent2"/>
                </a:solidFill>
              </a:rPr>
              <a:t>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crosta</a:t>
            </a:r>
            <a:r>
              <a:rPr lang="en-GB" altLang="it-IT" sz="1600" dirty="0" smtClean="0">
                <a:solidFill>
                  <a:schemeClr val="accent2"/>
                </a:solidFill>
              </a:rPr>
              <a:t> </a:t>
            </a:r>
            <a:r>
              <a:rPr lang="en-GB" altLang="it-IT" sz="1600" dirty="0" err="1" smtClean="0">
                <a:solidFill>
                  <a:schemeClr val="accent2"/>
                </a:solidFill>
              </a:rPr>
              <a:t>terreste</a:t>
            </a:r>
            <a:r>
              <a:rPr lang="it-IT" altLang="it-IT" sz="1600" dirty="0" smtClean="0">
                <a:solidFill>
                  <a:schemeClr val="accent2"/>
                </a:solidFill>
              </a:rPr>
              <a:t>.</a:t>
            </a:r>
            <a:endParaRPr lang="en-GB" altLang="it-IT" sz="1600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it-IT" altLang="it-IT" sz="1600" dirty="0" smtClean="0">
              <a:solidFill>
                <a:schemeClr val="accent2"/>
              </a:solidFill>
            </a:endParaRPr>
          </a:p>
        </p:txBody>
      </p:sp>
      <p:sp>
        <p:nvSpPr>
          <p:cNvPr id="858178" name="Rectangle 66"/>
          <p:cNvSpPr>
            <a:spLocks noChangeArrowheads="1"/>
          </p:cNvSpPr>
          <p:nvPr/>
        </p:nvSpPr>
        <p:spPr bwMode="auto">
          <a:xfrm>
            <a:off x="277813" y="4141663"/>
            <a:ext cx="42941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80000"/>
              </a:lnSpc>
            </a:pPr>
            <a:r>
              <a:rPr lang="it-IT" altLang="it-IT" sz="1200" dirty="0"/>
              <a:t>Apparato sperimentale usato Cadell (1888) per deformare dei livelli di argilla e studiare le strutture derivanti da compressione</a:t>
            </a:r>
          </a:p>
        </p:txBody>
      </p:sp>
      <p:pic>
        <p:nvPicPr>
          <p:cNvPr id="858179" name="Picture 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556792"/>
            <a:ext cx="4267200" cy="298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3632" y="4869160"/>
            <a:ext cx="548266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5"/>
          <p:cNvSpPr>
            <a:spLocks noChangeArrowheads="1"/>
          </p:cNvSpPr>
          <p:nvPr/>
        </p:nvSpPr>
        <p:spPr bwMode="auto">
          <a:xfrm>
            <a:off x="1223963" y="25717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it-IT"/>
          </a:p>
        </p:txBody>
      </p:sp>
      <p:sp>
        <p:nvSpPr>
          <p:cNvPr id="895099" name="Rectangle 123"/>
          <p:cNvSpPr>
            <a:spLocks noChangeArrowheads="1"/>
          </p:cNvSpPr>
          <p:nvPr/>
        </p:nvSpPr>
        <p:spPr bwMode="auto">
          <a:xfrm>
            <a:off x="290264" y="2692896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80000"/>
              </a:lnSpc>
            </a:pPr>
            <a:r>
              <a:rPr lang="it-IT" altLang="it-IT" dirty="0"/>
              <a:t>Fondamentale il lavoro di Hubbert (1937): fornisce le basi teoriche per la riduzione (o </a:t>
            </a:r>
            <a:r>
              <a:rPr lang="it-IT" altLang="it-IT" i="1" dirty="0"/>
              <a:t>scaling</a:t>
            </a:r>
            <a:r>
              <a:rPr lang="it-IT" altLang="it-IT" dirty="0"/>
              <a:t>) dei modelli alle condizioni naturali.</a:t>
            </a:r>
            <a:endParaRPr lang="en-GB" altLang="it-IT" dirty="0"/>
          </a:p>
          <a:p>
            <a:pPr marL="342900" indent="-342900" algn="l">
              <a:lnSpc>
                <a:spcPct val="80000"/>
              </a:lnSpc>
            </a:pPr>
            <a:endParaRPr lang="it-IT" altLang="it-IT" dirty="0"/>
          </a:p>
          <a:p>
            <a:pPr marL="342900" indent="-342900" algn="l">
              <a:lnSpc>
                <a:spcPct val="80000"/>
              </a:lnSpc>
            </a:pPr>
            <a:r>
              <a:rPr lang="it-IT" altLang="it-IT" dirty="0"/>
              <a:t>Il modello diventa una replica </a:t>
            </a:r>
            <a:r>
              <a:rPr lang="it-IT" altLang="it-IT" b="1" dirty="0"/>
              <a:t>realistica</a:t>
            </a:r>
            <a:r>
              <a:rPr lang="it-IT" altLang="it-IT" dirty="0"/>
              <a:t> del prototipo naturale anche da un punto di vista fisico </a:t>
            </a:r>
          </a:p>
          <a:p>
            <a:pPr marL="342900" indent="-342900" algn="just">
              <a:lnSpc>
                <a:spcPct val="80000"/>
              </a:lnSpc>
            </a:pPr>
            <a:r>
              <a:rPr lang="en-GB" altLang="it-IT" dirty="0"/>
              <a:t> </a:t>
            </a:r>
            <a:r>
              <a:rPr lang="en-GB" altLang="it-IT" dirty="0">
                <a:sym typeface="Wingdings" pitchFamily="2" charset="2"/>
              </a:rPr>
              <a:t> S</a:t>
            </a:r>
            <a:r>
              <a:rPr lang="it-IT" altLang="it-IT" dirty="0">
                <a:sym typeface="Wingdings" pitchFamily="2" charset="2"/>
              </a:rPr>
              <a:t>i passa da analisi descrittiva, qualitativa a analisi </a:t>
            </a:r>
            <a:r>
              <a:rPr lang="it-IT" altLang="it-IT" b="1" dirty="0"/>
              <a:t>quantitativa</a:t>
            </a:r>
            <a:r>
              <a:rPr lang="it-IT" altLang="it-IT" dirty="0"/>
              <a:t> dei risultati ed estrapolazione al processo naturale in esame.  </a:t>
            </a:r>
          </a:p>
        </p:txBody>
      </p:sp>
      <p:sp>
        <p:nvSpPr>
          <p:cNvPr id="44037" name="Rectangle 125"/>
          <p:cNvSpPr>
            <a:spLocks noChangeArrowheads="1"/>
          </p:cNvSpPr>
          <p:nvPr/>
        </p:nvSpPr>
        <p:spPr bwMode="auto">
          <a:xfrm>
            <a:off x="827088" y="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Modellizzazione Analogica Sperimentale:</a:t>
            </a:r>
            <a:br>
              <a:rPr lang="it-IT" altLang="it-IT" sz="2400" b="1"/>
            </a:br>
            <a:r>
              <a:rPr lang="it-IT" altLang="it-IT" sz="2400" b="1"/>
              <a:t>un po’ di storia</a:t>
            </a:r>
            <a:r>
              <a:rPr lang="it-IT" altLang="it-IT" sz="2400" b="1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125"/>
          <p:cNvGrpSpPr>
            <a:grpSpLocks/>
          </p:cNvGrpSpPr>
          <p:nvPr/>
        </p:nvGrpSpPr>
        <p:grpSpPr bwMode="auto">
          <a:xfrm>
            <a:off x="152400" y="2070100"/>
            <a:ext cx="8610600" cy="4327525"/>
            <a:chOff x="240" y="1304"/>
            <a:chExt cx="5424" cy="2726"/>
          </a:xfrm>
        </p:grpSpPr>
        <p:pic>
          <p:nvPicPr>
            <p:cNvPr id="46093" name="Picture 512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1304"/>
              <a:ext cx="3600" cy="2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94" name="Text Box 5127"/>
            <p:cNvSpPr txBox="1">
              <a:spLocks noChangeArrowheads="1"/>
            </p:cNvSpPr>
            <p:nvPr/>
          </p:nvSpPr>
          <p:spPr bwMode="auto">
            <a:xfrm>
              <a:off x="3643" y="2256"/>
              <a:ext cx="202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50000"/>
                </a:spcBef>
                <a:buClrTx/>
              </a:pPr>
              <a:r>
                <a:rPr lang="fr-FR" sz="2000" b="1" i="1">
                  <a:solidFill>
                    <a:schemeClr val="bg1"/>
                  </a:solidFill>
                </a:rPr>
                <a:t>Daubrée (1878)</a:t>
              </a:r>
            </a:p>
          </p:txBody>
        </p:sp>
      </p:grpSp>
      <p:grpSp>
        <p:nvGrpSpPr>
          <p:cNvPr id="3" name="Group 5128"/>
          <p:cNvGrpSpPr>
            <a:grpSpLocks/>
          </p:cNvGrpSpPr>
          <p:nvPr/>
        </p:nvGrpSpPr>
        <p:grpSpPr bwMode="auto">
          <a:xfrm>
            <a:off x="152400" y="2065338"/>
            <a:ext cx="8839200" cy="4332287"/>
            <a:chOff x="96" y="1301"/>
            <a:chExt cx="5568" cy="2729"/>
          </a:xfrm>
        </p:grpSpPr>
        <p:sp>
          <p:nvSpPr>
            <p:cNvPr id="46091" name="Text Box 5129"/>
            <p:cNvSpPr txBox="1">
              <a:spLocks noChangeArrowheads="1"/>
            </p:cNvSpPr>
            <p:nvPr/>
          </p:nvSpPr>
          <p:spPr bwMode="auto">
            <a:xfrm>
              <a:off x="3643" y="2256"/>
              <a:ext cx="202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  <a:spcBef>
                  <a:spcPct val="50000"/>
                </a:spcBef>
                <a:buClrTx/>
              </a:pPr>
              <a:r>
                <a:rPr lang="fr-FR" sz="2000" b="1" i="1">
                  <a:solidFill>
                    <a:schemeClr val="bg1"/>
                  </a:solidFill>
                </a:rPr>
                <a:t>Austin (1990)</a:t>
              </a:r>
            </a:p>
          </p:txBody>
        </p:sp>
        <p:pic>
          <p:nvPicPr>
            <p:cNvPr id="46092" name="Picture 51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" y="1301"/>
              <a:ext cx="4416" cy="2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084" name="Rectangle 5136"/>
          <p:cNvSpPr>
            <a:spLocks noChangeArrowheads="1"/>
          </p:cNvSpPr>
          <p:nvPr/>
        </p:nvSpPr>
        <p:spPr bwMode="auto">
          <a:xfrm>
            <a:off x="304800" y="6453188"/>
            <a:ext cx="30241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buClrTx/>
            </a:pPr>
            <a:r>
              <a:rPr kumimoji="1" lang="en-GB" sz="900"/>
              <a:t>Courtesy of Bruno Vendeville</a:t>
            </a:r>
          </a:p>
        </p:txBody>
      </p:sp>
      <p:sp>
        <p:nvSpPr>
          <p:cNvPr id="46085" name="Rectangle 5137"/>
          <p:cNvSpPr>
            <a:spLocks noChangeArrowheads="1"/>
          </p:cNvSpPr>
          <p:nvPr/>
        </p:nvSpPr>
        <p:spPr bwMode="auto">
          <a:xfrm>
            <a:off x="6553200" y="1463675"/>
            <a:ext cx="2852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sz="2000" b="1">
                <a:solidFill>
                  <a:schemeClr val="bg1"/>
                </a:solidFill>
              </a:rPr>
              <a:t> Lab set-up and design</a:t>
            </a:r>
          </a:p>
        </p:txBody>
      </p:sp>
      <p:sp>
        <p:nvSpPr>
          <p:cNvPr id="46086" name="Rectangle 5138"/>
          <p:cNvSpPr>
            <a:spLocks noChangeArrowheads="1"/>
          </p:cNvSpPr>
          <p:nvPr/>
        </p:nvSpPr>
        <p:spPr bwMode="auto">
          <a:xfrm>
            <a:off x="-304800" y="1062038"/>
            <a:ext cx="9288463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marL="1143000" lvl="2" indent="-228600"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b="1"/>
              <a:t>Alcune cose sono cambiate dal XIX secolo</a:t>
            </a:r>
          </a:p>
        </p:txBody>
      </p:sp>
      <p:sp>
        <p:nvSpPr>
          <p:cNvPr id="46087" name="Rectangle 5139"/>
          <p:cNvSpPr>
            <a:spLocks noChangeArrowheads="1"/>
          </p:cNvSpPr>
          <p:nvPr/>
        </p:nvSpPr>
        <p:spPr bwMode="auto">
          <a:xfrm>
            <a:off x="990600" y="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Modellizzazione Analogica Sperimentale:</a:t>
            </a:r>
            <a:br>
              <a:rPr lang="it-IT" altLang="it-IT" sz="2400" b="1"/>
            </a:br>
            <a:r>
              <a:rPr lang="it-IT" altLang="it-IT" sz="2400" b="1"/>
              <a:t>un po’ di storia</a:t>
            </a:r>
            <a:r>
              <a:rPr lang="it-IT" altLang="it-IT" sz="2400" b="1">
                <a:solidFill>
                  <a:schemeClr val="tx2"/>
                </a:solidFill>
              </a:rPr>
              <a:t> </a:t>
            </a:r>
          </a:p>
        </p:txBody>
      </p:sp>
      <p:grpSp>
        <p:nvGrpSpPr>
          <p:cNvPr id="4" name="Group 5144"/>
          <p:cNvGrpSpPr>
            <a:grpSpLocks/>
          </p:cNvGrpSpPr>
          <p:nvPr/>
        </p:nvGrpSpPr>
        <p:grpSpPr bwMode="auto">
          <a:xfrm>
            <a:off x="152400" y="2252663"/>
            <a:ext cx="9448800" cy="4071937"/>
            <a:chOff x="96" y="1419"/>
            <a:chExt cx="5952" cy="2565"/>
          </a:xfrm>
        </p:grpSpPr>
        <p:sp>
          <p:nvSpPr>
            <p:cNvPr id="46089" name="Rectangle 5141"/>
            <p:cNvSpPr>
              <a:spLocks noChangeArrowheads="1"/>
            </p:cNvSpPr>
            <p:nvPr/>
          </p:nvSpPr>
          <p:spPr bwMode="auto">
            <a:xfrm>
              <a:off x="4251" y="2122"/>
              <a:ext cx="1797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</a:pPr>
              <a:r>
                <a:rPr lang="en-US" sz="2000" b="1">
                  <a:solidFill>
                    <a:schemeClr val="bg1"/>
                  </a:solidFill>
                </a:rPr>
                <a:t> Firenze (2005)</a:t>
              </a:r>
            </a:p>
          </p:txBody>
        </p:sp>
        <p:pic>
          <p:nvPicPr>
            <p:cNvPr id="46090" name="Picture 5143" descr="Foto_Tosi4"/>
            <p:cNvPicPr>
              <a:picLocks noChangeAspect="1" noChangeArrowheads="1"/>
            </p:cNvPicPr>
            <p:nvPr/>
          </p:nvPicPr>
          <p:blipFill>
            <a:blip r:embed="rId4" cstate="print"/>
            <a:srcRect t="22554"/>
            <a:stretch>
              <a:fillRect/>
            </a:stretch>
          </p:blipFill>
          <p:spPr bwMode="auto">
            <a:xfrm>
              <a:off x="96" y="1419"/>
              <a:ext cx="4416" cy="2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29" name="AutoShape 6"/>
          <p:cNvSpPr>
            <a:spLocks noChangeArrowheads="1"/>
          </p:cNvSpPr>
          <p:nvPr/>
        </p:nvSpPr>
        <p:spPr bwMode="auto">
          <a:xfrm>
            <a:off x="5508625" y="5084763"/>
            <a:ext cx="1008063" cy="596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222210" name="Picture 3"/>
          <p:cNvPicPr>
            <a:picLocks noChangeAspect="1" noChangeArrowheads="1"/>
          </p:cNvPicPr>
          <p:nvPr/>
        </p:nvPicPr>
        <p:blipFill>
          <a:blip r:embed="rId2" cstate="print"/>
          <a:srcRect l="24855" t="29340" r="45757" b="48244"/>
          <a:stretch>
            <a:fillRect/>
          </a:stretch>
        </p:blipFill>
        <p:spPr bwMode="auto">
          <a:xfrm>
            <a:off x="6572250" y="4572000"/>
            <a:ext cx="24288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1" name="Rectangle 2"/>
          <p:cNvSpPr>
            <a:spLocks noChangeArrowheads="1"/>
          </p:cNvSpPr>
          <p:nvPr/>
        </p:nvSpPr>
        <p:spPr bwMode="auto">
          <a:xfrm>
            <a:off x="-252413" y="6029325"/>
            <a:ext cx="3455988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it-IT" altLang="it-IT" sz="2400" b="1">
                <a:solidFill>
                  <a:srgbClr val="000000"/>
                </a:solidFill>
              </a:rPr>
              <a:t>Come si opera</a:t>
            </a:r>
            <a:r>
              <a:rPr lang="it-IT" altLang="it-IT" sz="2400" b="1">
                <a:solidFill>
                  <a:srgbClr val="F1B60F"/>
                </a:solidFill>
              </a:rPr>
              <a:t> </a:t>
            </a:r>
          </a:p>
        </p:txBody>
      </p:sp>
      <p:sp>
        <p:nvSpPr>
          <p:cNvPr id="222214" name="AutoShape 8"/>
          <p:cNvSpPr>
            <a:spLocks noChangeArrowheads="1"/>
          </p:cNvSpPr>
          <p:nvPr/>
        </p:nvSpPr>
        <p:spPr bwMode="auto">
          <a:xfrm rot="-5400000">
            <a:off x="6776244" y="3429794"/>
            <a:ext cx="1800225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222215" name="Rectangle 9"/>
          <p:cNvSpPr>
            <a:spLocks noChangeArrowheads="1"/>
          </p:cNvSpPr>
          <p:nvPr/>
        </p:nvSpPr>
        <p:spPr bwMode="auto">
          <a:xfrm>
            <a:off x="-428625" y="3357563"/>
            <a:ext cx="2016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Analisi del processo e formulazione di ipotesi</a:t>
            </a:r>
            <a:endParaRPr lang="it-IT" altLang="it-IT" sz="1400" b="1">
              <a:solidFill>
                <a:srgbClr val="000000"/>
              </a:solidFill>
            </a:endParaRPr>
          </a:p>
        </p:txBody>
      </p:sp>
      <p:sp>
        <p:nvSpPr>
          <p:cNvPr id="49159" name="Rectangle 10"/>
          <p:cNvSpPr>
            <a:spLocks noChangeArrowheads="1"/>
          </p:cNvSpPr>
          <p:nvPr/>
        </p:nvSpPr>
        <p:spPr bwMode="auto">
          <a:xfrm>
            <a:off x="1412875" y="4500563"/>
            <a:ext cx="2016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Design</a:t>
            </a:r>
          </a:p>
        </p:txBody>
      </p:sp>
      <p:sp>
        <p:nvSpPr>
          <p:cNvPr id="222217" name="Rectangle 11"/>
          <p:cNvSpPr>
            <a:spLocks noChangeArrowheads="1"/>
          </p:cNvSpPr>
          <p:nvPr/>
        </p:nvSpPr>
        <p:spPr bwMode="auto">
          <a:xfrm>
            <a:off x="4913313" y="6357938"/>
            <a:ext cx="2016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Analisi dei risultati</a:t>
            </a:r>
          </a:p>
        </p:txBody>
      </p:sp>
      <p:sp>
        <p:nvSpPr>
          <p:cNvPr id="222218" name="Rectangle 12"/>
          <p:cNvSpPr>
            <a:spLocks noChangeArrowheads="1"/>
          </p:cNvSpPr>
          <p:nvPr/>
        </p:nvSpPr>
        <p:spPr bwMode="auto">
          <a:xfrm>
            <a:off x="3857625" y="333375"/>
            <a:ext cx="26638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Utilizzo dei risultati per analisi del processo naturale</a:t>
            </a:r>
          </a:p>
        </p:txBody>
      </p:sp>
      <p:sp>
        <p:nvSpPr>
          <p:cNvPr id="222219" name="AutoShape 16"/>
          <p:cNvSpPr>
            <a:spLocks noChangeArrowheads="1"/>
          </p:cNvSpPr>
          <p:nvPr/>
        </p:nvSpPr>
        <p:spPr bwMode="auto">
          <a:xfrm rot="10800000">
            <a:off x="3563938" y="1054100"/>
            <a:ext cx="2232025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2222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5824538"/>
            <a:ext cx="24479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1" name="Picture 3"/>
          <p:cNvPicPr>
            <a:picLocks noChangeAspect="1" noChangeArrowheads="1"/>
          </p:cNvPicPr>
          <p:nvPr/>
        </p:nvPicPr>
        <p:blipFill>
          <a:blip r:embed="rId2" cstate="print"/>
          <a:srcRect l="67699" r="1794" b="64542"/>
          <a:stretch>
            <a:fillRect/>
          </a:stretch>
        </p:blipFill>
        <p:spPr bwMode="auto">
          <a:xfrm>
            <a:off x="6429375" y="357188"/>
            <a:ext cx="2428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71438"/>
            <a:ext cx="3024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0" y="2143125"/>
            <a:ext cx="2976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24" name="AutoShape 6"/>
          <p:cNvSpPr>
            <a:spLocks noChangeArrowheads="1"/>
          </p:cNvSpPr>
          <p:nvPr/>
        </p:nvSpPr>
        <p:spPr bwMode="auto">
          <a:xfrm>
            <a:off x="2339975" y="3192463"/>
            <a:ext cx="1008063" cy="596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2" name="Gruppo 32"/>
          <p:cNvGrpSpPr>
            <a:grpSpLocks/>
          </p:cNvGrpSpPr>
          <p:nvPr/>
        </p:nvGrpSpPr>
        <p:grpSpPr bwMode="auto">
          <a:xfrm>
            <a:off x="7643813" y="142875"/>
            <a:ext cx="928687" cy="642938"/>
            <a:chOff x="3857620" y="5786454"/>
            <a:chExt cx="928694" cy="642942"/>
          </a:xfrm>
        </p:grpSpPr>
        <p:sp>
          <p:nvSpPr>
            <p:cNvPr id="49171" name="Fumetto 4 31"/>
            <p:cNvSpPr>
              <a:spLocks noChangeArrowheads="1"/>
            </p:cNvSpPr>
            <p:nvPr/>
          </p:nvSpPr>
          <p:spPr bwMode="auto">
            <a:xfrm>
              <a:off x="3929058" y="5786454"/>
              <a:ext cx="857256" cy="642942"/>
            </a:xfrm>
            <a:prstGeom prst="cloudCallout">
              <a:avLst>
                <a:gd name="adj1" fmla="val -20833"/>
                <a:gd name="adj2" fmla="val 62500"/>
              </a:avLst>
            </a:prstGeom>
            <a:solidFill>
              <a:schemeClr val="tx1"/>
            </a:solidFill>
            <a:ln w="9525" algn="ctr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marL="571500" indent="-571500"/>
              <a:endParaRPr lang="it-IT"/>
            </a:p>
          </p:txBody>
        </p:sp>
        <p:pic>
          <p:nvPicPr>
            <p:cNvPr id="49172" name="Picture 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7620" y="5857892"/>
              <a:ext cx="828675" cy="51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916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2927350"/>
            <a:ext cx="27368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30" name="Rectangle 10"/>
          <p:cNvSpPr>
            <a:spLocks noChangeArrowheads="1"/>
          </p:cNvSpPr>
          <p:nvPr/>
        </p:nvSpPr>
        <p:spPr bwMode="auto">
          <a:xfrm>
            <a:off x="1403350" y="4724400"/>
            <a:ext cx="20161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costruzione e deformazione del modello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7" dur="indefinite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11" dur="indefinite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15" dur="indefinite"/>
                                        <p:tgtEl>
                                          <p:spTgt spid="22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19" dur="indefinite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23" dur="indefinite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27" dur="indefinite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31" dur="indefinite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35" dur="indefinite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39" dur="indefinite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4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47" dur="indefinite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51" dur="indefinite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55" dur="indefinite"/>
                                        <p:tgtEl>
                                          <p:spTgt spid="22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59" dur="indefinite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63" dur="indefinite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29" grpId="0" animBg="1"/>
      <p:bldP spid="222211" grpId="0"/>
      <p:bldP spid="222214" grpId="0" animBg="1"/>
      <p:bldP spid="222215" grpId="0"/>
      <p:bldP spid="222217" grpId="0"/>
      <p:bldP spid="222218" grpId="0"/>
      <p:bldP spid="222219" grpId="0" animBg="1"/>
      <p:bldP spid="222224" grpId="0" animBg="1"/>
      <p:bldP spid="2222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4"/>
          <p:cNvSpPr>
            <a:spLocks noChangeArrowheads="1"/>
          </p:cNvSpPr>
          <p:nvPr/>
        </p:nvSpPr>
        <p:spPr bwMode="auto">
          <a:xfrm>
            <a:off x="34925" y="3644900"/>
            <a:ext cx="3455988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>
                <a:srgbClr val="FFFFFF"/>
              </a:buClr>
            </a:pPr>
            <a:r>
              <a:rPr lang="it-IT" altLang="it-IT" sz="2400" b="1">
                <a:solidFill>
                  <a:srgbClr val="000000"/>
                </a:solidFill>
              </a:rPr>
              <a:t>DESIGN del modello: Riduzione (scaling)</a:t>
            </a:r>
            <a:r>
              <a:rPr lang="it-IT" altLang="it-IT" sz="2400" b="1">
                <a:solidFill>
                  <a:srgbClr val="F1B60F"/>
                </a:solidFill>
              </a:rPr>
              <a:t> </a:t>
            </a:r>
          </a:p>
        </p:txBody>
      </p:sp>
      <p:sp>
        <p:nvSpPr>
          <p:cNvPr id="50179" name="Rectangle 103"/>
          <p:cNvSpPr>
            <a:spLocks noChangeArrowheads="1"/>
          </p:cNvSpPr>
          <p:nvPr/>
        </p:nvSpPr>
        <p:spPr bwMode="auto">
          <a:xfrm>
            <a:off x="2124075" y="6021388"/>
            <a:ext cx="4679950" cy="7540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>
                <a:solidFill>
                  <a:srgbClr val="000000"/>
                </a:solidFill>
              </a:rPr>
              <a:t>Condizioni di similarità </a:t>
            </a:r>
            <a:r>
              <a:rPr lang="it-IT" altLang="it-IT" sz="1600">
                <a:solidFill>
                  <a:srgbClr val="000000"/>
                </a:solidFill>
                <a:sym typeface="Wingdings" pitchFamily="2" charset="2"/>
              </a:rPr>
              <a:t> </a:t>
            </a:r>
            <a:r>
              <a:rPr lang="it-IT" altLang="it-IT" sz="1600">
                <a:solidFill>
                  <a:srgbClr val="000000"/>
                </a:solidFill>
              </a:rPr>
              <a:t>Un modello “scalato” rappresenta una </a:t>
            </a:r>
            <a:r>
              <a:rPr lang="it-IT" altLang="it-IT" sz="1600" b="1">
                <a:solidFill>
                  <a:srgbClr val="000000"/>
                </a:solidFill>
              </a:rPr>
              <a:t>REPLICA REALISTICA</a:t>
            </a:r>
            <a:r>
              <a:rPr lang="it-IT" altLang="it-IT" sz="1600">
                <a:solidFill>
                  <a:srgbClr val="000000"/>
                </a:solidFill>
              </a:rPr>
              <a:t> (semplificata) del prototipo naturale</a:t>
            </a:r>
          </a:p>
        </p:txBody>
      </p:sp>
      <p:sp>
        <p:nvSpPr>
          <p:cNvPr id="224262" name="Rectangle 12"/>
          <p:cNvSpPr>
            <a:spLocks noChangeArrowheads="1"/>
          </p:cNvSpPr>
          <p:nvPr/>
        </p:nvSpPr>
        <p:spPr bwMode="auto">
          <a:xfrm>
            <a:off x="3857625" y="333375"/>
            <a:ext cx="26638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Utilizzo dei risultati per analisi del processo naturale</a:t>
            </a:r>
          </a:p>
        </p:txBody>
      </p:sp>
      <p:sp>
        <p:nvSpPr>
          <p:cNvPr id="224263" name="AutoShape 16"/>
          <p:cNvSpPr>
            <a:spLocks noChangeArrowheads="1"/>
          </p:cNvSpPr>
          <p:nvPr/>
        </p:nvSpPr>
        <p:spPr bwMode="auto">
          <a:xfrm rot="10800000">
            <a:off x="3563938" y="1054100"/>
            <a:ext cx="2232025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224264" name="Picture 3"/>
          <p:cNvPicPr>
            <a:picLocks noChangeAspect="1" noChangeArrowheads="1"/>
          </p:cNvPicPr>
          <p:nvPr/>
        </p:nvPicPr>
        <p:blipFill>
          <a:blip r:embed="rId2" cstate="print"/>
          <a:srcRect l="67699" r="1794" b="64542"/>
          <a:stretch>
            <a:fillRect/>
          </a:stretch>
        </p:blipFill>
        <p:spPr bwMode="auto">
          <a:xfrm>
            <a:off x="6429375" y="357188"/>
            <a:ext cx="2428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6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71438"/>
            <a:ext cx="3024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6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0" y="2143125"/>
            <a:ext cx="2976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o 34"/>
          <p:cNvGrpSpPr>
            <a:grpSpLocks/>
          </p:cNvGrpSpPr>
          <p:nvPr/>
        </p:nvGrpSpPr>
        <p:grpSpPr bwMode="auto">
          <a:xfrm>
            <a:off x="7643813" y="142875"/>
            <a:ext cx="928687" cy="642938"/>
            <a:chOff x="3857620" y="5786454"/>
            <a:chExt cx="928694" cy="642942"/>
          </a:xfrm>
        </p:grpSpPr>
        <p:sp>
          <p:nvSpPr>
            <p:cNvPr id="50188" name="Fumetto 4 35"/>
            <p:cNvSpPr>
              <a:spLocks noChangeArrowheads="1"/>
            </p:cNvSpPr>
            <p:nvPr/>
          </p:nvSpPr>
          <p:spPr bwMode="auto">
            <a:xfrm>
              <a:off x="3929058" y="5786454"/>
              <a:ext cx="857256" cy="642942"/>
            </a:xfrm>
            <a:prstGeom prst="cloudCallout">
              <a:avLst>
                <a:gd name="adj1" fmla="val -20833"/>
                <a:gd name="adj2" fmla="val 62500"/>
              </a:avLst>
            </a:prstGeom>
            <a:solidFill>
              <a:schemeClr val="tx1"/>
            </a:solidFill>
            <a:ln w="9525" algn="ctr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marL="571500" indent="-571500"/>
              <a:endParaRPr lang="it-IT"/>
            </a:p>
          </p:txBody>
        </p:sp>
        <p:pic>
          <p:nvPicPr>
            <p:cNvPr id="50189" name="Picture 7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7620" y="5857892"/>
              <a:ext cx="828675" cy="51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86" name="Rectangle 103"/>
          <p:cNvSpPr>
            <a:spLocks noChangeArrowheads="1"/>
          </p:cNvSpPr>
          <p:nvPr/>
        </p:nvSpPr>
        <p:spPr bwMode="auto">
          <a:xfrm>
            <a:off x="538163" y="4581525"/>
            <a:ext cx="331311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>
                <a:solidFill>
                  <a:srgbClr val="000000"/>
                </a:solidFill>
              </a:rPr>
              <a:t>Modello deve essere correttamente ridotto (“scalato”).</a:t>
            </a:r>
          </a:p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>
                <a:solidFill>
                  <a:srgbClr val="000000"/>
                </a:solidFill>
              </a:rPr>
              <a:t>petto al prototipo naturale.</a:t>
            </a:r>
          </a:p>
          <a:p>
            <a:pPr algn="just">
              <a:lnSpc>
                <a:spcPct val="80000"/>
              </a:lnSpc>
              <a:buClr>
                <a:srgbClr val="000099"/>
              </a:buClr>
              <a:buFont typeface="Wingdings" pitchFamily="2" charset="2"/>
              <a:buNone/>
            </a:pPr>
            <a:r>
              <a:rPr lang="it-IT" altLang="it-IT" sz="1600"/>
              <a:t>Proporzionale riduzione di:</a:t>
            </a:r>
            <a:endParaRPr lang="it-IT" altLang="it-IT" sz="1600">
              <a:solidFill>
                <a:srgbClr val="000000"/>
              </a:solidFill>
            </a:endParaRPr>
          </a:p>
        </p:txBody>
      </p:sp>
      <p:sp>
        <p:nvSpPr>
          <p:cNvPr id="50187" name="Rectangle 103"/>
          <p:cNvSpPr>
            <a:spLocks noChangeArrowheads="1"/>
          </p:cNvSpPr>
          <p:nvPr/>
        </p:nvSpPr>
        <p:spPr bwMode="auto">
          <a:xfrm>
            <a:off x="5146675" y="4508500"/>
            <a:ext cx="3313113" cy="120032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 b="1" dirty="0">
                <a:solidFill>
                  <a:srgbClr val="000000"/>
                </a:solidFill>
              </a:rPr>
              <a:t>-</a:t>
            </a:r>
            <a:r>
              <a:rPr lang="it-IT" altLang="it-IT" sz="1600" b="1" dirty="0" smtClean="0">
                <a:solidFill>
                  <a:srgbClr val="000000"/>
                </a:solidFill>
              </a:rPr>
              <a:t>dimensioni</a:t>
            </a:r>
            <a:endParaRPr lang="it-IT" altLang="it-IT" sz="1600" b="1" dirty="0">
              <a:solidFill>
                <a:srgbClr val="000000"/>
              </a:solidFill>
            </a:endParaRPr>
          </a:p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 b="1" dirty="0" smtClean="0">
                <a:solidFill>
                  <a:srgbClr val="000000"/>
                </a:solidFill>
              </a:rPr>
              <a:t>-</a:t>
            </a:r>
            <a:r>
              <a:rPr lang="it-IT" altLang="it-IT" sz="1600" b="1" dirty="0">
                <a:solidFill>
                  <a:srgbClr val="000000"/>
                </a:solidFill>
              </a:rPr>
              <a:t>forze</a:t>
            </a:r>
          </a:p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 b="1" dirty="0">
                <a:solidFill>
                  <a:srgbClr val="000000"/>
                </a:solidFill>
              </a:rPr>
              <a:t>-tempi di </a:t>
            </a:r>
            <a:r>
              <a:rPr lang="it-IT" altLang="it-IT" sz="1600" b="1" dirty="0" smtClean="0">
                <a:solidFill>
                  <a:srgbClr val="000000"/>
                </a:solidFill>
              </a:rPr>
              <a:t>deformazione</a:t>
            </a:r>
          </a:p>
          <a:p>
            <a:pPr algn="just">
              <a:spcBef>
                <a:spcPct val="0"/>
              </a:spcBef>
              <a:buClr>
                <a:srgbClr val="FFFFFF"/>
              </a:buClr>
            </a:pPr>
            <a:r>
              <a:rPr lang="it-IT" altLang="it-IT" sz="1600" b="1" dirty="0" smtClean="0">
                <a:solidFill>
                  <a:srgbClr val="000000"/>
                </a:solidFill>
              </a:rPr>
              <a:t>-comportamento meccanico delle rocce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4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4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2" grpId="0"/>
      <p:bldP spid="22426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26"/>
          <p:cNvSpPr>
            <a:spLocks noChangeArrowheads="1"/>
          </p:cNvSpPr>
          <p:nvPr/>
        </p:nvSpPr>
        <p:spPr bwMode="auto">
          <a:xfrm>
            <a:off x="0" y="1412875"/>
            <a:ext cx="8740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Char char="•"/>
            </a:pPr>
            <a:endParaRPr lang="en-US" altLang="it-IT"/>
          </a:p>
        </p:txBody>
      </p:sp>
      <p:sp>
        <p:nvSpPr>
          <p:cNvPr id="49155" name="Text Box 1028"/>
          <p:cNvSpPr txBox="1">
            <a:spLocks noChangeArrowheads="1"/>
          </p:cNvSpPr>
          <p:nvPr/>
        </p:nvSpPr>
        <p:spPr bwMode="auto">
          <a:xfrm>
            <a:off x="3348038" y="995363"/>
            <a:ext cx="2659062" cy="376237"/>
          </a:xfrm>
          <a:prstGeom prst="rect">
            <a:avLst/>
          </a:prstGeom>
          <a:solidFill>
            <a:srgbClr val="F6D064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GB" altLang="it-IT" b="1"/>
              <a:t>Similarità geometrica</a:t>
            </a:r>
            <a:endParaRPr kumimoji="1" lang="en-GB" sz="1600" i="1"/>
          </a:p>
        </p:txBody>
      </p:sp>
      <p:sp>
        <p:nvSpPr>
          <p:cNvPr id="49156" name="Rectangle 1030"/>
          <p:cNvSpPr>
            <a:spLocks noChangeArrowheads="1"/>
          </p:cNvSpPr>
          <p:nvPr/>
        </p:nvSpPr>
        <p:spPr bwMode="auto">
          <a:xfrm>
            <a:off x="-2024063" y="985838"/>
            <a:ext cx="2455863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88872">
            <a:spAutoFit/>
          </a:bodyPr>
          <a:lstStyle/>
          <a:p>
            <a:endParaRPr lang="it-IT"/>
          </a:p>
        </p:txBody>
      </p:sp>
      <p:sp>
        <p:nvSpPr>
          <p:cNvPr id="49157" name="Rectangle 1033"/>
          <p:cNvSpPr>
            <a:spLocks noChangeArrowheads="1"/>
          </p:cNvSpPr>
          <p:nvPr/>
        </p:nvSpPr>
        <p:spPr bwMode="auto">
          <a:xfrm>
            <a:off x="2133600" y="6311900"/>
            <a:ext cx="28194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Char char="•"/>
            </a:pPr>
            <a:r>
              <a:rPr lang="en-US" altLang="it-IT"/>
              <a:t>Length ratio: 1:</a:t>
            </a:r>
            <a:r>
              <a:rPr lang="it-IT" altLang="it-IT"/>
              <a:t>150</a:t>
            </a:r>
            <a:endParaRPr lang="en-US" altLang="it-IT"/>
          </a:p>
        </p:txBody>
      </p:sp>
      <p:pic>
        <p:nvPicPr>
          <p:cNvPr id="49158" name="Picture 1036" descr="Clicca per immagine full siz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133600"/>
            <a:ext cx="4789488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1032" descr="Amerigo Vespucci - Massimo Icard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567113"/>
            <a:ext cx="419100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Rectangle 1042"/>
          <p:cNvSpPr>
            <a:spLocks noChangeArrowheads="1"/>
          </p:cNvSpPr>
          <p:nvPr/>
        </p:nvSpPr>
        <p:spPr bwMode="auto">
          <a:xfrm>
            <a:off x="4670425" y="1600200"/>
            <a:ext cx="43211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/>
            <a:r>
              <a:rPr lang="en-US" altLang="it-IT"/>
              <a:t>Proporzionalità nelle </a:t>
            </a:r>
            <a:r>
              <a:rPr lang="it-IT" altLang="it-IT"/>
              <a:t>l</a:t>
            </a:r>
            <a:r>
              <a:rPr lang="en-US" altLang="it-IT"/>
              <a:t>unghezze </a:t>
            </a:r>
          </a:p>
          <a:p>
            <a:pPr marL="342900" indent="-342900" algn="r"/>
            <a:r>
              <a:rPr lang="it-IT" altLang="it-IT"/>
              <a:t>Similarità negli angoli</a:t>
            </a:r>
            <a:endParaRPr lang="en-US" altLang="it-IT"/>
          </a:p>
          <a:p>
            <a:pPr marL="342900" indent="-342900" algn="r"/>
            <a:r>
              <a:rPr lang="it-IT" altLang="it-IT"/>
              <a:t>(nessuna distorsione tra modello e natura)</a:t>
            </a:r>
            <a:r>
              <a:rPr lang="en-US" altLang="it-IT"/>
              <a:t> </a:t>
            </a:r>
          </a:p>
        </p:txBody>
      </p:sp>
      <p:sp>
        <p:nvSpPr>
          <p:cNvPr id="49161" name="Rectangle 1043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1412875"/>
            <a:ext cx="8740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Char char="•"/>
            </a:pPr>
            <a:endParaRPr lang="en-US" altLang="it-IT"/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348038" y="995363"/>
            <a:ext cx="2659062" cy="376237"/>
          </a:xfrm>
          <a:prstGeom prst="rect">
            <a:avLst/>
          </a:prstGeom>
          <a:solidFill>
            <a:srgbClr val="F6D064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GB" altLang="it-IT" b="1"/>
              <a:t>Similarità geometrica</a:t>
            </a:r>
            <a:endParaRPr kumimoji="1" lang="en-GB" sz="1600" i="1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-2024063" y="985838"/>
            <a:ext cx="2455863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88872">
            <a:spAutoFit/>
          </a:bodyPr>
          <a:lstStyle/>
          <a:p>
            <a:endParaRPr lang="it-IT"/>
          </a:p>
        </p:txBody>
      </p:sp>
      <p:sp>
        <p:nvSpPr>
          <p:cNvPr id="50181" name="Rectangle 9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  <p:pic>
        <p:nvPicPr>
          <p:cNvPr id="5018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30670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Rectangle 11"/>
          <p:cNvSpPr>
            <a:spLocks noChangeArrowheads="1"/>
          </p:cNvSpPr>
          <p:nvPr/>
        </p:nvSpPr>
        <p:spPr bwMode="auto">
          <a:xfrm>
            <a:off x="4670425" y="1600200"/>
            <a:ext cx="43211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/>
            <a:r>
              <a:rPr lang="en-US" altLang="it-IT"/>
              <a:t>Proporzionalità nelle </a:t>
            </a:r>
            <a:r>
              <a:rPr lang="it-IT" altLang="it-IT"/>
              <a:t>l</a:t>
            </a:r>
            <a:r>
              <a:rPr lang="en-US" altLang="it-IT"/>
              <a:t>unghezze </a:t>
            </a:r>
          </a:p>
          <a:p>
            <a:pPr marL="342900" indent="-342900" algn="r"/>
            <a:r>
              <a:rPr lang="it-IT" altLang="it-IT"/>
              <a:t>Similarità negli angoli</a:t>
            </a:r>
            <a:endParaRPr lang="en-US" altLang="it-IT"/>
          </a:p>
          <a:p>
            <a:pPr marL="342900" indent="-342900" algn="r"/>
            <a:r>
              <a:rPr lang="it-IT" altLang="it-IT"/>
              <a:t>(nessuna distorsione tra modello e natura)</a:t>
            </a:r>
            <a:r>
              <a:rPr lang="en-US" altLang="it-IT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orld seismicity map us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12" y="980728"/>
            <a:ext cx="9107488" cy="4658221"/>
          </a:xfrm>
          <a:prstGeom prst="rect">
            <a:avLst/>
          </a:prstGeom>
        </p:spPr>
      </p:pic>
      <p:sp>
        <p:nvSpPr>
          <p:cNvPr id="5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Terremoti ai margini di placca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179512" y="5805264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Stili deformativi diversi:</a:t>
            </a: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compressione (catene montuose)</a:t>
            </a: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altLang="it-IT" sz="1600" b="1" kern="0" noProof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6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12" name="Rectangle 58"/>
          <p:cNvSpPr>
            <a:spLocks noChangeArrowheads="1"/>
          </p:cNvSpPr>
          <p:nvPr/>
        </p:nvSpPr>
        <p:spPr bwMode="auto">
          <a:xfrm>
            <a:off x="179512" y="6065912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600" b="1" kern="0" dirty="0" smtClean="0">
                <a:solidFill>
                  <a:srgbClr val="FF0000"/>
                </a:solidFill>
              </a:rPr>
              <a:t>estensione (rift valley)</a:t>
            </a:r>
            <a:r>
              <a:rPr kumimoji="0" lang="it-IT" altLang="it-IT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endParaRPr kumimoji="0" lang="it-IT" altLang="it-IT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868144" y="3861048"/>
            <a:ext cx="3048191" cy="2808312"/>
            <a:chOff x="5868144" y="3861048"/>
            <a:chExt cx="3048191" cy="2808312"/>
          </a:xfrm>
        </p:grpSpPr>
        <p:pic>
          <p:nvPicPr>
            <p:cNvPr id="10" name="Picture 9" descr="05oceancon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68144" y="5013176"/>
              <a:ext cx="3048191" cy="1656184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</p:pic>
        <p:cxnSp>
          <p:nvCxnSpPr>
            <p:cNvPr id="15" name="Straight Arrow Connector 14"/>
            <p:cNvCxnSpPr>
              <a:stCxn id="10" idx="0"/>
            </p:cNvCxnSpPr>
            <p:nvPr/>
          </p:nvCxnSpPr>
          <p:spPr>
            <a:xfrm flipH="1" flipV="1">
              <a:off x="7164288" y="3861048"/>
              <a:ext cx="227952" cy="1152128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1187624" y="3284984"/>
            <a:ext cx="4104456" cy="2344814"/>
            <a:chOff x="1187624" y="3284984"/>
            <a:chExt cx="4104456" cy="2344814"/>
          </a:xfrm>
        </p:grpSpPr>
        <p:pic>
          <p:nvPicPr>
            <p:cNvPr id="13" name="Picture 12" descr="PASQUI28.jpg"/>
            <p:cNvPicPr>
              <a:picLocks noChangeAspect="1"/>
            </p:cNvPicPr>
            <p:nvPr/>
          </p:nvPicPr>
          <p:blipFill>
            <a:blip r:embed="rId4" cstate="print"/>
            <a:srcRect t="25200" b="49600"/>
            <a:stretch>
              <a:fillRect/>
            </a:stretch>
          </p:blipFill>
          <p:spPr>
            <a:xfrm>
              <a:off x="2051720" y="4509120"/>
              <a:ext cx="3240360" cy="1120678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cxnSp>
          <p:nvCxnSpPr>
            <p:cNvPr id="23" name="Straight Arrow Connector 22"/>
            <p:cNvCxnSpPr>
              <a:stCxn id="13" idx="1"/>
            </p:cNvCxnSpPr>
            <p:nvPr/>
          </p:nvCxnSpPr>
          <p:spPr>
            <a:xfrm flipH="1" flipV="1">
              <a:off x="1187624" y="3284984"/>
              <a:ext cx="864096" cy="1784475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58"/>
          <p:cNvSpPr>
            <a:spLocks noChangeArrowheads="1"/>
          </p:cNvSpPr>
          <p:nvPr/>
        </p:nvSpPr>
        <p:spPr bwMode="auto">
          <a:xfrm>
            <a:off x="179512" y="5805264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altLang="it-IT" sz="1600" b="1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altLang="it-IT" sz="1600" b="1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altLang="it-IT" sz="1600" b="1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altLang="it-IT" sz="1600" b="1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600" b="1" kern="0" dirty="0" smtClean="0">
                <a:solidFill>
                  <a:srgbClr val="FF0000"/>
                </a:solidFill>
              </a:rPr>
              <a:t>trascorrenza (San Andreas)</a:t>
            </a:r>
            <a:endParaRPr kumimoji="0" lang="it-IT" altLang="it-IT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619672" y="692696"/>
            <a:ext cx="4392488" cy="1584176"/>
            <a:chOff x="1619672" y="692696"/>
            <a:chExt cx="4392488" cy="1584176"/>
          </a:xfrm>
        </p:grpSpPr>
        <p:pic>
          <p:nvPicPr>
            <p:cNvPr id="29" name="Picture 28" descr="la-fisica-della-terra-i-margini-trasformi-L-xVmfd9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19672" y="692696"/>
              <a:ext cx="3168352" cy="792088"/>
            </a:xfrm>
            <a:prstGeom prst="rect">
              <a:avLst/>
            </a:prstGeom>
            <a:ln w="76200">
              <a:solidFill>
                <a:schemeClr val="bg1"/>
              </a:solidFill>
            </a:ln>
          </p:spPr>
        </p:pic>
        <p:cxnSp>
          <p:nvCxnSpPr>
            <p:cNvPr id="31" name="Straight Arrow Connector 30"/>
            <p:cNvCxnSpPr>
              <a:stCxn id="29" idx="3"/>
            </p:cNvCxnSpPr>
            <p:nvPr/>
          </p:nvCxnSpPr>
          <p:spPr>
            <a:xfrm>
              <a:off x="4788024" y="1088740"/>
              <a:ext cx="1224136" cy="1188132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5"/>
          <p:cNvSpPr>
            <a:spLocks noChangeArrowheads="1"/>
          </p:cNvSpPr>
          <p:nvPr/>
        </p:nvSpPr>
        <p:spPr bwMode="auto">
          <a:xfrm>
            <a:off x="228600" y="1772816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Char char="•"/>
            </a:pPr>
            <a:r>
              <a:rPr lang="en-GB" altLang="it-IT" dirty="0">
                <a:sym typeface="Wingdings" pitchFamily="2" charset="2"/>
              </a:rPr>
              <a:t> </a:t>
            </a:r>
            <a:r>
              <a:rPr lang="en-GB" altLang="it-IT" dirty="0" err="1">
                <a:sym typeface="Wingdings" pitchFamily="2" charset="2"/>
              </a:rPr>
              <a:t>Richiede</a:t>
            </a:r>
            <a:r>
              <a:rPr lang="en-GB" altLang="it-IT" dirty="0">
                <a:sym typeface="Wingdings" pitchFamily="2" charset="2"/>
              </a:rPr>
              <a:t> </a:t>
            </a:r>
            <a:r>
              <a:rPr lang="en-GB" altLang="it-IT" dirty="0" err="1">
                <a:sym typeface="Wingdings" pitchFamily="2" charset="2"/>
              </a:rPr>
              <a:t>che</a:t>
            </a:r>
            <a:r>
              <a:rPr lang="en-GB" altLang="it-IT" dirty="0">
                <a:sym typeface="Wingdings" pitchFamily="2" charset="2"/>
              </a:rPr>
              <a:t> le </a:t>
            </a:r>
            <a:r>
              <a:rPr lang="en-GB" altLang="it-IT" dirty="0" err="1">
                <a:sym typeface="Wingdings" pitchFamily="2" charset="2"/>
              </a:rPr>
              <a:t>varie</a:t>
            </a:r>
            <a:r>
              <a:rPr lang="en-GB" altLang="it-IT" dirty="0">
                <a:sym typeface="Wingdings" pitchFamily="2" charset="2"/>
              </a:rPr>
              <a:t> </a:t>
            </a:r>
            <a:r>
              <a:rPr lang="en-GB" altLang="it-IT" dirty="0" err="1" smtClean="0">
                <a:sym typeface="Wingdings" pitchFamily="2" charset="2"/>
              </a:rPr>
              <a:t>forze</a:t>
            </a:r>
            <a:r>
              <a:rPr lang="en-GB" altLang="it-IT" dirty="0" smtClean="0">
                <a:sym typeface="Wingdings" pitchFamily="2" charset="2"/>
              </a:rPr>
              <a:t> (ma </a:t>
            </a:r>
            <a:r>
              <a:rPr lang="en-GB" altLang="it-IT" dirty="0" err="1" smtClean="0">
                <a:sym typeface="Wingdings" pitchFamily="2" charset="2"/>
              </a:rPr>
              <a:t>anche</a:t>
            </a:r>
            <a:r>
              <a:rPr lang="en-GB" altLang="it-IT" dirty="0" smtClean="0">
                <a:sym typeface="Wingdings" pitchFamily="2" charset="2"/>
              </a:rPr>
              <a:t> l</a:t>
            </a:r>
            <a:r>
              <a:rPr lang="it-IT" altLang="it-IT" dirty="0" smtClean="0">
                <a:sym typeface="Wingdings" pitchFamily="2" charset="2"/>
              </a:rPr>
              <a:t>e </a:t>
            </a:r>
            <a:r>
              <a:rPr lang="it-IT" altLang="it-IT" dirty="0">
                <a:sym typeface="Wingdings" pitchFamily="2" charset="2"/>
              </a:rPr>
              <a:t>resistenze dei </a:t>
            </a:r>
            <a:r>
              <a:rPr lang="it-IT" altLang="it-IT" dirty="0" smtClean="0">
                <a:sym typeface="Wingdings" pitchFamily="2" charset="2"/>
              </a:rPr>
              <a:t>materiali)</a:t>
            </a:r>
            <a:r>
              <a:rPr lang="en-GB" altLang="it-IT" dirty="0" smtClean="0">
                <a:sym typeface="Wingdings" pitchFamily="2" charset="2"/>
              </a:rPr>
              <a:t> </a:t>
            </a:r>
            <a:r>
              <a:rPr lang="en-GB" altLang="it-IT" dirty="0" err="1">
                <a:sym typeface="Wingdings" pitchFamily="2" charset="2"/>
              </a:rPr>
              <a:t>siano</a:t>
            </a:r>
            <a:r>
              <a:rPr lang="it-IT" altLang="it-IT" dirty="0">
                <a:sym typeface="Wingdings" pitchFamily="2" charset="2"/>
              </a:rPr>
              <a:t> proporzionalmente ridotte </a:t>
            </a:r>
            <a:r>
              <a:rPr lang="en-GB" altLang="it-IT" dirty="0" err="1">
                <a:sym typeface="Wingdings" pitchFamily="2" charset="2"/>
              </a:rPr>
              <a:t>rispetto</a:t>
            </a:r>
            <a:r>
              <a:rPr lang="en-GB" altLang="it-IT" dirty="0">
                <a:sym typeface="Wingdings" pitchFamily="2" charset="2"/>
              </a:rPr>
              <a:t> </a:t>
            </a:r>
            <a:r>
              <a:rPr lang="en-GB" altLang="it-IT" dirty="0" err="1">
                <a:sym typeface="Wingdings" pitchFamily="2" charset="2"/>
              </a:rPr>
              <a:t>alle</a:t>
            </a:r>
            <a:r>
              <a:rPr lang="en-GB" altLang="it-IT" dirty="0">
                <a:sym typeface="Wingdings" pitchFamily="2" charset="2"/>
              </a:rPr>
              <a:t> </a:t>
            </a:r>
            <a:r>
              <a:rPr lang="en-GB" altLang="it-IT" dirty="0" err="1">
                <a:sym typeface="Wingdings" pitchFamily="2" charset="2"/>
              </a:rPr>
              <a:t>corrispondenti</a:t>
            </a:r>
            <a:r>
              <a:rPr lang="en-GB" altLang="it-IT" dirty="0">
                <a:sym typeface="Wingdings" pitchFamily="2" charset="2"/>
              </a:rPr>
              <a:t> </a:t>
            </a:r>
            <a:r>
              <a:rPr lang="en-GB" altLang="it-IT" dirty="0" err="1" smtClean="0">
                <a:sym typeface="Wingdings" pitchFamily="2" charset="2"/>
              </a:rPr>
              <a:t>forze</a:t>
            </a:r>
            <a:r>
              <a:rPr lang="en-GB" altLang="it-IT" dirty="0">
                <a:sym typeface="Wingdings" pitchFamily="2" charset="2"/>
              </a:rPr>
              <a:t> </a:t>
            </a:r>
            <a:r>
              <a:rPr lang="en-GB" altLang="it-IT" dirty="0" smtClean="0">
                <a:sym typeface="Wingdings" pitchFamily="2" charset="2"/>
              </a:rPr>
              <a:t>(</a:t>
            </a:r>
            <a:r>
              <a:rPr lang="it-IT" altLang="it-IT" dirty="0" smtClean="0">
                <a:sym typeface="Wingdings" pitchFamily="2" charset="2"/>
              </a:rPr>
              <a:t>e resistenze) </a:t>
            </a:r>
            <a:r>
              <a:rPr lang="it-IT" altLang="it-IT" dirty="0">
                <a:sym typeface="Wingdings" pitchFamily="2" charset="2"/>
              </a:rPr>
              <a:t>del prototipo naturale. </a:t>
            </a:r>
            <a:endParaRPr lang="en-GB" altLang="it-IT" u="sng" dirty="0"/>
          </a:p>
        </p:txBody>
      </p:sp>
      <p:sp>
        <p:nvSpPr>
          <p:cNvPr id="51204" name="Text Box 1040"/>
          <p:cNvSpPr txBox="1">
            <a:spLocks noChangeArrowheads="1"/>
          </p:cNvSpPr>
          <p:nvPr/>
        </p:nvSpPr>
        <p:spPr bwMode="auto">
          <a:xfrm>
            <a:off x="3348038" y="995363"/>
            <a:ext cx="2659062" cy="376237"/>
          </a:xfrm>
          <a:prstGeom prst="rect">
            <a:avLst/>
          </a:prstGeom>
          <a:solidFill>
            <a:srgbClr val="F6D064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GB" altLang="it-IT" b="1"/>
              <a:t>Similarità dinamica</a:t>
            </a:r>
            <a:endParaRPr kumimoji="1" lang="en-GB" sz="1600" i="1"/>
          </a:p>
        </p:txBody>
      </p:sp>
      <p:sp>
        <p:nvSpPr>
          <p:cNvPr id="51205" name="Rectangle 1041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  <p:pic>
        <p:nvPicPr>
          <p:cNvPr id="8" name="Picture 2" descr="C:\My Documents\TechTalk-001010\PowerPoint files - 10x7.5in\Dynamic Similarity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834934"/>
            <a:ext cx="5256584" cy="39424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2738" y="1468438"/>
            <a:ext cx="6138862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1034"/>
          <p:cNvSpPr>
            <a:spLocks noChangeArrowheads="1"/>
          </p:cNvSpPr>
          <p:nvPr/>
        </p:nvSpPr>
        <p:spPr bwMode="auto">
          <a:xfrm>
            <a:off x="-228600" y="1752600"/>
            <a:ext cx="297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Char char="•"/>
            </a:pPr>
            <a:r>
              <a:rPr lang="en-US" altLang="it-IT"/>
              <a:t>Il modello ed il prototipo sono soggetti a </a:t>
            </a:r>
            <a:r>
              <a:rPr lang="it-IT" altLang="it-IT"/>
              <a:t>variazioni simili di forma in proporzionali intervalli di tempo</a:t>
            </a:r>
            <a:endParaRPr lang="en-US" altLang="it-IT"/>
          </a:p>
          <a:p>
            <a:pPr marL="342900" indent="-342900" algn="just">
              <a:buFontTx/>
              <a:buChar char="•"/>
            </a:pPr>
            <a:r>
              <a:rPr lang="it-IT" altLang="it-IT"/>
              <a:t>(</a:t>
            </a:r>
            <a:r>
              <a:rPr lang="en-US" altLang="it-IT"/>
              <a:t>rimangono geometricamente simili durante la deformazione, senza distorsione della scala temporale</a:t>
            </a:r>
            <a:r>
              <a:rPr lang="it-IT" altLang="it-IT"/>
              <a:t>)</a:t>
            </a:r>
          </a:p>
        </p:txBody>
      </p:sp>
      <p:sp>
        <p:nvSpPr>
          <p:cNvPr id="52228" name="Text Box 1035"/>
          <p:cNvSpPr txBox="1">
            <a:spLocks noChangeArrowheads="1"/>
          </p:cNvSpPr>
          <p:nvPr/>
        </p:nvSpPr>
        <p:spPr bwMode="auto">
          <a:xfrm>
            <a:off x="3348038" y="990600"/>
            <a:ext cx="2659062" cy="376238"/>
          </a:xfrm>
          <a:prstGeom prst="rect">
            <a:avLst/>
          </a:prstGeom>
          <a:solidFill>
            <a:srgbClr val="F6D064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GB" altLang="it-IT" b="1"/>
              <a:t>Similarità </a:t>
            </a:r>
            <a:r>
              <a:rPr lang="it-IT" altLang="it-IT" b="1"/>
              <a:t>cinematic</a:t>
            </a:r>
            <a:r>
              <a:rPr lang="en-GB" altLang="it-IT" b="1"/>
              <a:t>a</a:t>
            </a:r>
            <a:endParaRPr kumimoji="1" lang="en-GB" sz="1600" i="1"/>
          </a:p>
        </p:txBody>
      </p:sp>
      <p:sp>
        <p:nvSpPr>
          <p:cNvPr id="52229" name="Rectangle 1036"/>
          <p:cNvSpPr>
            <a:spLocks noChangeArrowheads="1"/>
          </p:cNvSpPr>
          <p:nvPr/>
        </p:nvSpPr>
        <p:spPr bwMode="auto">
          <a:xfrm>
            <a:off x="-228600" y="5181600"/>
            <a:ext cx="297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Tx/>
              <a:buChar char="•"/>
            </a:pPr>
            <a:r>
              <a:rPr lang="en-GB" altLang="it-IT" dirty="0"/>
              <a:t>Tale </a:t>
            </a:r>
            <a:r>
              <a:rPr lang="en-GB" altLang="it-IT" dirty="0" err="1"/>
              <a:t>condizione</a:t>
            </a:r>
            <a:r>
              <a:rPr lang="en-GB" altLang="it-IT" dirty="0"/>
              <a:t> è </a:t>
            </a:r>
            <a:r>
              <a:rPr lang="en-GB" altLang="it-IT" dirty="0" err="1"/>
              <a:t>rispettata</a:t>
            </a:r>
            <a:r>
              <a:rPr lang="en-GB" altLang="it-IT" dirty="0"/>
              <a:t> se</a:t>
            </a:r>
            <a:r>
              <a:rPr lang="it-IT" altLang="it-IT" dirty="0"/>
              <a:t> il modello è dinamicamente e geometricamente simile al prototipo naturale </a:t>
            </a:r>
            <a:r>
              <a:rPr lang="en-GB" altLang="it-IT" dirty="0"/>
              <a:t>(</a:t>
            </a:r>
            <a:r>
              <a:rPr lang="en-GB" altLang="it-IT" dirty="0" err="1"/>
              <a:t>Hubbert</a:t>
            </a:r>
            <a:r>
              <a:rPr lang="en-GB" altLang="it-IT" dirty="0"/>
              <a:t>, 1937).</a:t>
            </a:r>
            <a:endParaRPr lang="en-GB" altLang="it-IT" u="sng" dirty="0"/>
          </a:p>
        </p:txBody>
      </p:sp>
      <p:sp>
        <p:nvSpPr>
          <p:cNvPr id="52230" name="Rectangle 1037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5F474F-F955-4EE1-BA28-16DC24337EC3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1143825" name="Rectangle 17"/>
          <p:cNvSpPr>
            <a:spLocks noChangeArrowheads="1"/>
          </p:cNvSpPr>
          <p:nvPr/>
        </p:nvSpPr>
        <p:spPr bwMode="auto">
          <a:xfrm>
            <a:off x="1888976" y="4813176"/>
            <a:ext cx="4267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400" dirty="0" err="1" smtClean="0"/>
              <a:t>Densità</a:t>
            </a:r>
            <a:r>
              <a:rPr lang="en-US" sz="1400" dirty="0" smtClean="0"/>
              <a:t> (D)  = 1</a:t>
            </a:r>
          </a:p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400" dirty="0" err="1" smtClean="0"/>
              <a:t>Resistenza</a:t>
            </a:r>
            <a:r>
              <a:rPr lang="en-US" sz="1400" dirty="0" smtClean="0"/>
              <a:t> (R) = 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endParaRPr lang="en-US" sz="1400" dirty="0" smtClean="0"/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dirty="0" err="1" smtClean="0"/>
              <a:t>Lunghezza</a:t>
            </a:r>
            <a:r>
              <a:rPr lang="en-US" sz="1400" dirty="0" smtClean="0"/>
              <a:t> = </a:t>
            </a:r>
            <a:r>
              <a:rPr lang="en-US" sz="1400" dirty="0"/>
              <a:t>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dirty="0" smtClean="0"/>
              <a:t>Area (A) = </a:t>
            </a:r>
            <a:r>
              <a:rPr lang="en-US" sz="1400" dirty="0"/>
              <a:t>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dirty="0" smtClean="0"/>
              <a:t>Volume (V) = 1</a:t>
            </a:r>
            <a:endParaRPr lang="en-US" sz="1400" dirty="0"/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endParaRPr lang="en-US" sz="1400" dirty="0" smtClean="0"/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smtClean="0"/>
              <a:t>R*A=1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smtClean="0"/>
              <a:t>V*D=1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err="1" smtClean="0">
                <a:solidFill>
                  <a:srgbClr val="FF0000"/>
                </a:solidFill>
              </a:rPr>
              <a:t>Equilibrio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251520" y="862038"/>
            <a:ext cx="3550568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en-US" sz="1200" b="1" dirty="0" err="1" smtClean="0"/>
              <a:t>Stabilità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dipende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</a:t>
            </a:r>
            <a:r>
              <a:rPr lang="en-US" sz="1200" b="1" dirty="0" smtClean="0"/>
              <a:t>: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200" b="1" dirty="0" smtClean="0"/>
              <a:t>-</a:t>
            </a:r>
            <a:r>
              <a:rPr lang="en-US" sz="1200" b="1" dirty="0" err="1" smtClean="0"/>
              <a:t>resistenza</a:t>
            </a:r>
            <a:r>
              <a:rPr lang="en-US" sz="1200" b="1" dirty="0" smtClean="0"/>
              <a:t> del </a:t>
            </a:r>
            <a:r>
              <a:rPr lang="en-US" sz="1200" b="1" dirty="0" err="1" smtClean="0"/>
              <a:t>materiale</a:t>
            </a:r>
            <a:r>
              <a:rPr lang="en-US" sz="1200" b="1" dirty="0" smtClean="0"/>
              <a:t> (R)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200" b="1" dirty="0" smtClean="0"/>
              <a:t>-</a:t>
            </a:r>
            <a:r>
              <a:rPr lang="en-US" sz="1200" b="1" dirty="0" err="1" smtClean="0"/>
              <a:t>sezione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delle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gambe</a:t>
            </a:r>
            <a:r>
              <a:rPr lang="en-US" sz="1200" b="1" dirty="0" smtClean="0"/>
              <a:t> (A)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200" b="1" dirty="0" smtClean="0"/>
              <a:t>-peso: volume (V), </a:t>
            </a:r>
            <a:r>
              <a:rPr lang="en-US" sz="1200" b="1" dirty="0" err="1" smtClean="0"/>
              <a:t>densità</a:t>
            </a:r>
            <a:r>
              <a:rPr lang="en-US" sz="1200" b="1" dirty="0" smtClean="0"/>
              <a:t> (D)</a:t>
            </a:r>
          </a:p>
          <a:p>
            <a:pPr marL="342900" indent="-342900" algn="l">
              <a:spcBef>
                <a:spcPct val="20000"/>
              </a:spcBef>
            </a:pPr>
            <a:endParaRPr lang="en-US" sz="1200" b="1" dirty="0" smtClean="0"/>
          </a:p>
          <a:p>
            <a:pPr marL="342900" indent="-342900" algn="l">
              <a:spcBef>
                <a:spcPct val="20000"/>
              </a:spcBef>
            </a:pPr>
            <a:r>
              <a:rPr lang="en-US" sz="1200" b="1" dirty="0" err="1" smtClean="0"/>
              <a:t>Equilibrio</a:t>
            </a:r>
            <a:r>
              <a:rPr lang="en-US" sz="1200" b="1" dirty="0" smtClean="0"/>
              <a:t> per R*A=V*D </a:t>
            </a:r>
            <a:endParaRPr lang="en-US" sz="1200" b="1" dirty="0"/>
          </a:p>
          <a:p>
            <a:pPr marL="342900" indent="-342900" algn="l">
              <a:spcBef>
                <a:spcPct val="20000"/>
              </a:spcBef>
            </a:pPr>
            <a:endParaRPr lang="en-US" sz="1200" b="1" dirty="0"/>
          </a:p>
        </p:txBody>
      </p:sp>
      <p:grpSp>
        <p:nvGrpSpPr>
          <p:cNvPr id="2" name="Group 21"/>
          <p:cNvGrpSpPr/>
          <p:nvPr/>
        </p:nvGrpSpPr>
        <p:grpSpPr>
          <a:xfrm>
            <a:off x="5273352" y="764704"/>
            <a:ext cx="4267200" cy="5115272"/>
            <a:chOff x="5273352" y="764704"/>
            <a:chExt cx="4267200" cy="5115272"/>
          </a:xfrm>
        </p:grpSpPr>
        <p:sp>
          <p:nvSpPr>
            <p:cNvPr id="1143823" name="Rectangle 15"/>
            <p:cNvSpPr>
              <a:spLocks noChangeArrowheads="1"/>
            </p:cNvSpPr>
            <p:nvPr/>
          </p:nvSpPr>
          <p:spPr bwMode="auto">
            <a:xfrm>
              <a:off x="5273352" y="4813176"/>
              <a:ext cx="42672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Densità</a:t>
              </a:r>
              <a:r>
                <a:rPr lang="en-US" sz="1400" dirty="0" smtClean="0"/>
                <a:t> (D)  = 1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Resistenza</a:t>
              </a:r>
              <a:r>
                <a:rPr lang="en-US" sz="1400" dirty="0" smtClean="0"/>
                <a:t> (R) = 1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 smtClean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Lunghezza</a:t>
              </a:r>
              <a:r>
                <a:rPr lang="en-US" sz="1400" dirty="0" smtClean="0"/>
                <a:t> = 2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Area  (A)= 4</a:t>
              </a:r>
              <a:endParaRPr lang="en-US" sz="1400" dirty="0"/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Volume  (V) = 8</a:t>
              </a:r>
              <a:endParaRPr lang="en-US" sz="1400" dirty="0"/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 smtClean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R*A=4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V*D=8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err="1" smtClean="0">
                  <a:solidFill>
                    <a:srgbClr val="FF0000"/>
                  </a:solidFill>
                </a:rPr>
                <a:t>Troppo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debole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!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  <p:pic>
          <p:nvPicPr>
            <p:cNvPr id="18" name="Picture 2" descr="http://www.grandipassioni.com/wp-content/uploads/2010/01/David-di-Michelangelo.jpg"/>
            <p:cNvPicPr>
              <a:picLocks noChangeAspect="1" noChangeArrowheads="1"/>
            </p:cNvPicPr>
            <p:nvPr/>
          </p:nvPicPr>
          <p:blipFill>
            <a:blip r:embed="rId2" cstate="print"/>
            <a:srcRect t="4907" b="8680"/>
            <a:stretch>
              <a:fillRect/>
            </a:stretch>
          </p:blipFill>
          <p:spPr bwMode="auto">
            <a:xfrm>
              <a:off x="5652120" y="764704"/>
              <a:ext cx="3312368" cy="3816424"/>
            </a:xfrm>
            <a:prstGeom prst="rect">
              <a:avLst/>
            </a:prstGeom>
            <a:noFill/>
          </p:spPr>
        </p:pic>
      </p:grpSp>
      <p:pic>
        <p:nvPicPr>
          <p:cNvPr id="20" name="Picture 2" descr="http://www.grandipassioni.com/wp-content/uploads/2010/01/David-di-Michelangelo.jpg"/>
          <p:cNvPicPr>
            <a:picLocks noChangeAspect="1" noChangeArrowheads="1"/>
          </p:cNvPicPr>
          <p:nvPr/>
        </p:nvPicPr>
        <p:blipFill>
          <a:blip r:embed="rId2" cstate="print"/>
          <a:srcRect t="4907" b="8680"/>
          <a:stretch>
            <a:fillRect/>
          </a:stretch>
        </p:blipFill>
        <p:spPr bwMode="auto">
          <a:xfrm>
            <a:off x="3059832" y="2420888"/>
            <a:ext cx="1872208" cy="2157785"/>
          </a:xfrm>
          <a:prstGeom prst="rect">
            <a:avLst/>
          </a:prstGeom>
          <a:noFill/>
        </p:spPr>
      </p:pic>
      <p:grpSp>
        <p:nvGrpSpPr>
          <p:cNvPr id="3" name="Group 22"/>
          <p:cNvGrpSpPr/>
          <p:nvPr/>
        </p:nvGrpSpPr>
        <p:grpSpPr>
          <a:xfrm>
            <a:off x="-762000" y="3550292"/>
            <a:ext cx="4267200" cy="2329684"/>
            <a:chOff x="-762000" y="3550292"/>
            <a:chExt cx="4267200" cy="2329684"/>
          </a:xfrm>
        </p:grpSpPr>
        <p:sp>
          <p:nvSpPr>
            <p:cNvPr id="1143824" name="Rectangle 16"/>
            <p:cNvSpPr>
              <a:spLocks noChangeArrowheads="1"/>
            </p:cNvSpPr>
            <p:nvPr/>
          </p:nvSpPr>
          <p:spPr bwMode="auto">
            <a:xfrm>
              <a:off x="-762000" y="4813176"/>
              <a:ext cx="42672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Densità</a:t>
              </a:r>
              <a:r>
                <a:rPr lang="en-US" sz="1400" dirty="0" smtClean="0"/>
                <a:t> (D)  = 1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Resistenza</a:t>
              </a:r>
              <a:r>
                <a:rPr lang="en-US" sz="1400" dirty="0" smtClean="0"/>
                <a:t> (R) = 1</a:t>
              </a:r>
              <a:endParaRPr lang="en-US" sz="1400" dirty="0"/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 smtClean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Lunghezza</a:t>
              </a:r>
              <a:r>
                <a:rPr lang="en-US" sz="1400" dirty="0" smtClean="0"/>
                <a:t> = 1/2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Area (A) = 1/4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Volume (V) = 1/8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R*A=1/4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V*D=1/8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err="1" smtClean="0">
                  <a:solidFill>
                    <a:srgbClr val="FF0000"/>
                  </a:solidFill>
                </a:rPr>
                <a:t>Troppo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 forte!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pic>
          <p:nvPicPr>
            <p:cNvPr id="21" name="Picture 2" descr="http://www.grandipassioni.com/wp-content/uploads/2010/01/David-di-Michelangelo.jpg"/>
            <p:cNvPicPr>
              <a:picLocks noChangeAspect="1" noChangeArrowheads="1"/>
            </p:cNvPicPr>
            <p:nvPr/>
          </p:nvPicPr>
          <p:blipFill>
            <a:blip r:embed="rId2" cstate="print"/>
            <a:srcRect t="4907" b="8680"/>
            <a:stretch>
              <a:fillRect/>
            </a:stretch>
          </p:blipFill>
          <p:spPr bwMode="auto">
            <a:xfrm>
              <a:off x="941288" y="3550292"/>
              <a:ext cx="894408" cy="1030836"/>
            </a:xfrm>
            <a:prstGeom prst="rect">
              <a:avLst/>
            </a:prstGeom>
            <a:noFill/>
          </p:spPr>
        </p:pic>
      </p:grpSp>
      <p:pic>
        <p:nvPicPr>
          <p:cNvPr id="24" name="Picture 2" descr="http://www.grandipassioni.com/wp-content/uploads/2010/01/David-di-Michelangelo.jpg"/>
          <p:cNvPicPr>
            <a:picLocks noChangeAspect="1" noChangeArrowheads="1"/>
          </p:cNvPicPr>
          <p:nvPr/>
        </p:nvPicPr>
        <p:blipFill>
          <a:blip r:embed="rId2" cstate="print"/>
          <a:srcRect t="4907" b="8680"/>
          <a:stretch>
            <a:fillRect/>
          </a:stretch>
        </p:blipFill>
        <p:spPr bwMode="auto">
          <a:xfrm>
            <a:off x="941288" y="2492896"/>
            <a:ext cx="894408" cy="1030836"/>
          </a:xfrm>
          <a:prstGeom prst="rect">
            <a:avLst/>
          </a:prstGeom>
          <a:noFill/>
        </p:spPr>
      </p:pic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0" y="-2058"/>
            <a:ext cx="9144000" cy="47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dirty="0" err="1" smtClean="0"/>
              <a:t>Similarità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reologica</a:t>
            </a:r>
            <a:r>
              <a:rPr lang="en-US" sz="2000" b="1" dirty="0" smtClean="0"/>
              <a:t>: </a:t>
            </a:r>
            <a:r>
              <a:rPr lang="en-US" sz="2000" b="1" dirty="0" err="1" smtClean="0"/>
              <a:t>resistenza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delle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rocce</a:t>
            </a:r>
            <a:endParaRPr lang="en-US" sz="2000" b="1" dirty="0"/>
          </a:p>
        </p:txBody>
      </p:sp>
    </p:spTree>
  </p:cSld>
  <p:clrMapOvr>
    <a:masterClrMapping/>
  </p:clrMapOvr>
  <p:transition advTm="1464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82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5F474F-F955-4EE1-BA28-16DC24337EC3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1143825" name="Rectangle 17"/>
          <p:cNvSpPr>
            <a:spLocks noChangeArrowheads="1"/>
          </p:cNvSpPr>
          <p:nvPr/>
        </p:nvSpPr>
        <p:spPr bwMode="auto">
          <a:xfrm>
            <a:off x="1888976" y="4813176"/>
            <a:ext cx="4267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400" dirty="0" err="1" smtClean="0"/>
              <a:t>Densità</a:t>
            </a:r>
            <a:r>
              <a:rPr lang="en-US" sz="1400" dirty="0" smtClean="0"/>
              <a:t> (D)  = 1</a:t>
            </a:r>
          </a:p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err="1" smtClean="0">
                <a:solidFill>
                  <a:srgbClr val="0066CC"/>
                </a:solidFill>
              </a:rPr>
              <a:t>Resistenza</a:t>
            </a:r>
            <a:r>
              <a:rPr lang="en-US" sz="1400" b="1" dirty="0" smtClean="0">
                <a:solidFill>
                  <a:srgbClr val="0066CC"/>
                </a:solidFill>
              </a:rPr>
              <a:t> (R) = 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endParaRPr lang="en-US" sz="1400" dirty="0" smtClean="0"/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dirty="0" err="1" smtClean="0"/>
              <a:t>Lunghezza</a:t>
            </a:r>
            <a:r>
              <a:rPr lang="en-US" sz="1400" dirty="0" smtClean="0"/>
              <a:t> = </a:t>
            </a:r>
            <a:r>
              <a:rPr lang="en-US" sz="1400" dirty="0"/>
              <a:t>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dirty="0" smtClean="0"/>
              <a:t>Area (A) = </a:t>
            </a:r>
            <a:r>
              <a:rPr lang="en-US" sz="1400" dirty="0"/>
              <a:t>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dirty="0" smtClean="0"/>
              <a:t>Volume (V) = 1</a:t>
            </a:r>
            <a:endParaRPr lang="en-US" sz="1400" dirty="0"/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endParaRPr lang="en-US" sz="1400" dirty="0" smtClean="0"/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smtClean="0"/>
              <a:t>R*A=1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smtClean="0"/>
              <a:t>V*D=1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</a:pPr>
            <a:r>
              <a:rPr lang="en-US" sz="1400" b="1" dirty="0" err="1" smtClean="0">
                <a:solidFill>
                  <a:srgbClr val="FF0000"/>
                </a:solidFill>
              </a:rPr>
              <a:t>Equilibrio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251520" y="934046"/>
            <a:ext cx="3550568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en-US" sz="1200" b="1" dirty="0" smtClean="0"/>
              <a:t>Per </a:t>
            </a:r>
            <a:r>
              <a:rPr lang="en-US" sz="1200" b="1" dirty="0" err="1" smtClean="0"/>
              <a:t>avere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una</a:t>
            </a:r>
            <a:r>
              <a:rPr lang="en-US" sz="1200" b="1" dirty="0" smtClean="0"/>
              <a:t> replica </a:t>
            </a:r>
            <a:r>
              <a:rPr lang="en-US" sz="1200" b="1" dirty="0" err="1" smtClean="0"/>
              <a:t>realistica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occorre</a:t>
            </a:r>
            <a:endParaRPr lang="en-US" sz="1200" b="1" dirty="0" smtClean="0"/>
          </a:p>
          <a:p>
            <a:pPr marL="342900" indent="-342900" algn="l">
              <a:spcBef>
                <a:spcPct val="20000"/>
              </a:spcBef>
            </a:pPr>
            <a:r>
              <a:rPr lang="en-US" sz="1200" b="1" dirty="0" err="1" smtClean="0"/>
              <a:t>Utlizzare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materiali</a:t>
            </a:r>
            <a:r>
              <a:rPr lang="en-US" sz="1200" b="1" dirty="0" smtClean="0"/>
              <a:t> DIVERSI (</a:t>
            </a:r>
            <a:r>
              <a:rPr lang="en-US" sz="1200" b="1" dirty="0" err="1" smtClean="0"/>
              <a:t>più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deboli</a:t>
            </a:r>
            <a:r>
              <a:rPr lang="en-US" sz="1200" b="1" dirty="0" smtClean="0"/>
              <a:t> se </a:t>
            </a:r>
            <a:r>
              <a:rPr lang="en-US" sz="1200" b="1" dirty="0" err="1" smtClean="0"/>
              <a:t>il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modello</a:t>
            </a:r>
            <a:r>
              <a:rPr lang="en-US" sz="1200" b="1" dirty="0" smtClean="0"/>
              <a:t> è </a:t>
            </a:r>
            <a:r>
              <a:rPr lang="en-US" sz="1200" b="1" dirty="0" err="1" smtClean="0"/>
              <a:t>più</a:t>
            </a:r>
            <a:r>
              <a:rPr lang="en-US" sz="1200" b="1" dirty="0" smtClean="0"/>
              <a:t> piccolo)</a:t>
            </a:r>
            <a:endParaRPr lang="en-US" sz="1200" b="1" dirty="0"/>
          </a:p>
          <a:p>
            <a:pPr marL="342900" indent="-342900" algn="l">
              <a:spcBef>
                <a:spcPct val="20000"/>
              </a:spcBef>
            </a:pPr>
            <a:endParaRPr lang="en-US" sz="1200" b="1" dirty="0"/>
          </a:p>
        </p:txBody>
      </p:sp>
      <p:grpSp>
        <p:nvGrpSpPr>
          <p:cNvPr id="2" name="Group 21"/>
          <p:cNvGrpSpPr/>
          <p:nvPr/>
        </p:nvGrpSpPr>
        <p:grpSpPr>
          <a:xfrm>
            <a:off x="5273352" y="764704"/>
            <a:ext cx="4267200" cy="5115272"/>
            <a:chOff x="5273352" y="764704"/>
            <a:chExt cx="4267200" cy="5115272"/>
          </a:xfrm>
        </p:grpSpPr>
        <p:sp>
          <p:nvSpPr>
            <p:cNvPr id="1143823" name="Rectangle 15"/>
            <p:cNvSpPr>
              <a:spLocks noChangeArrowheads="1"/>
            </p:cNvSpPr>
            <p:nvPr/>
          </p:nvSpPr>
          <p:spPr bwMode="auto">
            <a:xfrm>
              <a:off x="5273352" y="4813176"/>
              <a:ext cx="42672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Densità</a:t>
              </a:r>
              <a:r>
                <a:rPr lang="en-US" sz="1400" dirty="0" smtClean="0"/>
                <a:t> (D)  = 1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err="1" smtClean="0">
                  <a:solidFill>
                    <a:srgbClr val="0066CC"/>
                  </a:solidFill>
                </a:rPr>
                <a:t>Resistenza</a:t>
              </a:r>
              <a:r>
                <a:rPr lang="en-US" sz="1400" b="1" dirty="0" smtClean="0">
                  <a:solidFill>
                    <a:srgbClr val="0066CC"/>
                  </a:solidFill>
                </a:rPr>
                <a:t> (R) = 2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 smtClean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Lunghezza</a:t>
              </a:r>
              <a:r>
                <a:rPr lang="en-US" sz="1400" dirty="0" smtClean="0"/>
                <a:t> = 2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Area  (A)= 4</a:t>
              </a:r>
              <a:endParaRPr lang="en-US" sz="1400" dirty="0"/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Volume  (V) = 8</a:t>
              </a:r>
              <a:endParaRPr lang="en-US" sz="1400" dirty="0"/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 smtClean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R*A=8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V*D=8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err="1" smtClean="0">
                  <a:solidFill>
                    <a:srgbClr val="FF0000"/>
                  </a:solidFill>
                </a:rPr>
                <a:t>Equilibrio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  <p:pic>
          <p:nvPicPr>
            <p:cNvPr id="18" name="Picture 2" descr="http://www.grandipassioni.com/wp-content/uploads/2010/01/David-di-Michelangelo.jpg"/>
            <p:cNvPicPr>
              <a:picLocks noChangeAspect="1" noChangeArrowheads="1"/>
            </p:cNvPicPr>
            <p:nvPr/>
          </p:nvPicPr>
          <p:blipFill>
            <a:blip r:embed="rId2" cstate="print"/>
            <a:srcRect t="4907" b="8680"/>
            <a:stretch>
              <a:fillRect/>
            </a:stretch>
          </p:blipFill>
          <p:spPr bwMode="auto">
            <a:xfrm>
              <a:off x="5652120" y="764704"/>
              <a:ext cx="3312368" cy="3816424"/>
            </a:xfrm>
            <a:prstGeom prst="rect">
              <a:avLst/>
            </a:prstGeom>
            <a:noFill/>
          </p:spPr>
        </p:pic>
      </p:grpSp>
      <p:pic>
        <p:nvPicPr>
          <p:cNvPr id="20" name="Picture 2" descr="http://www.grandipassioni.com/wp-content/uploads/2010/01/David-di-Michelangelo.jpg"/>
          <p:cNvPicPr>
            <a:picLocks noChangeAspect="1" noChangeArrowheads="1"/>
          </p:cNvPicPr>
          <p:nvPr/>
        </p:nvPicPr>
        <p:blipFill>
          <a:blip r:embed="rId2" cstate="print"/>
          <a:srcRect t="4907" b="8680"/>
          <a:stretch>
            <a:fillRect/>
          </a:stretch>
        </p:blipFill>
        <p:spPr bwMode="auto">
          <a:xfrm>
            <a:off x="3059832" y="2420888"/>
            <a:ext cx="1872208" cy="2157785"/>
          </a:xfrm>
          <a:prstGeom prst="rect">
            <a:avLst/>
          </a:prstGeom>
          <a:noFill/>
        </p:spPr>
      </p:pic>
      <p:grpSp>
        <p:nvGrpSpPr>
          <p:cNvPr id="3" name="Group 22"/>
          <p:cNvGrpSpPr/>
          <p:nvPr/>
        </p:nvGrpSpPr>
        <p:grpSpPr>
          <a:xfrm>
            <a:off x="-762000" y="3550292"/>
            <a:ext cx="4267200" cy="2329684"/>
            <a:chOff x="-762000" y="3550292"/>
            <a:chExt cx="4267200" cy="2329684"/>
          </a:xfrm>
        </p:grpSpPr>
        <p:sp>
          <p:nvSpPr>
            <p:cNvPr id="1143824" name="Rectangle 16"/>
            <p:cNvSpPr>
              <a:spLocks noChangeArrowheads="1"/>
            </p:cNvSpPr>
            <p:nvPr/>
          </p:nvSpPr>
          <p:spPr bwMode="auto">
            <a:xfrm>
              <a:off x="-762000" y="4813176"/>
              <a:ext cx="42672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Densità</a:t>
              </a:r>
              <a:r>
                <a:rPr lang="en-US" sz="1400" dirty="0" smtClean="0"/>
                <a:t> (D)  = 1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err="1" smtClean="0">
                  <a:solidFill>
                    <a:srgbClr val="0066CC"/>
                  </a:solidFill>
                </a:rPr>
                <a:t>Resistenza</a:t>
              </a:r>
              <a:r>
                <a:rPr lang="en-US" sz="1400" b="1" dirty="0" smtClean="0">
                  <a:solidFill>
                    <a:srgbClr val="0066CC"/>
                  </a:solidFill>
                </a:rPr>
                <a:t> (R) = 1/2</a:t>
              </a:r>
              <a:endParaRPr lang="en-US" sz="1400" b="1" dirty="0">
                <a:solidFill>
                  <a:srgbClr val="0066CC"/>
                </a:solidFill>
              </a:endParaRP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 smtClean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err="1" smtClean="0"/>
                <a:t>Lunghezza</a:t>
              </a:r>
              <a:r>
                <a:rPr lang="en-US" sz="1400" dirty="0" smtClean="0"/>
                <a:t> = 1/2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Area (A) = 1/4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dirty="0" smtClean="0"/>
                <a:t>Volume (V) = 1/8</a:t>
              </a:r>
            </a:p>
            <a:p>
              <a:pPr algn="ctr">
                <a:lnSpc>
                  <a:spcPct val="70000"/>
                </a:lnSpc>
                <a:spcBef>
                  <a:spcPct val="20000"/>
                </a:spcBef>
              </a:pPr>
              <a:endParaRPr lang="en-US" sz="1400" dirty="0"/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R*A=1/8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smtClean="0"/>
                <a:t>V*D=1/8</a:t>
              </a:r>
            </a:p>
            <a:p>
              <a:pPr>
                <a:lnSpc>
                  <a:spcPct val="70000"/>
                </a:lnSpc>
                <a:spcBef>
                  <a:spcPct val="20000"/>
                </a:spcBef>
              </a:pPr>
              <a:r>
                <a:rPr lang="en-US" sz="1400" b="1" dirty="0" err="1" smtClean="0">
                  <a:solidFill>
                    <a:srgbClr val="FF0000"/>
                  </a:solidFill>
                </a:rPr>
                <a:t>Equilibrio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pic>
          <p:nvPicPr>
            <p:cNvPr id="21" name="Picture 2" descr="http://www.grandipassioni.com/wp-content/uploads/2010/01/David-di-Michelangelo.jpg"/>
            <p:cNvPicPr>
              <a:picLocks noChangeAspect="1" noChangeArrowheads="1"/>
            </p:cNvPicPr>
            <p:nvPr/>
          </p:nvPicPr>
          <p:blipFill>
            <a:blip r:embed="rId2" cstate="print"/>
            <a:srcRect t="4907" b="8680"/>
            <a:stretch>
              <a:fillRect/>
            </a:stretch>
          </p:blipFill>
          <p:spPr bwMode="auto">
            <a:xfrm>
              <a:off x="941288" y="3550292"/>
              <a:ext cx="894408" cy="1030836"/>
            </a:xfrm>
            <a:prstGeom prst="rect">
              <a:avLst/>
            </a:prstGeom>
            <a:noFill/>
          </p:spPr>
        </p:pic>
      </p:grp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0" y="-2058"/>
            <a:ext cx="9144000" cy="47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dirty="0" err="1" smtClean="0"/>
              <a:t>Similarità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reologica</a:t>
            </a:r>
            <a:r>
              <a:rPr lang="en-US" sz="2000" b="1" dirty="0" smtClean="0"/>
              <a:t>: </a:t>
            </a:r>
            <a:r>
              <a:rPr lang="en-US" sz="2000" b="1" dirty="0" err="1" smtClean="0"/>
              <a:t>resistenza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delle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rocce</a:t>
            </a:r>
            <a:endParaRPr lang="en-US" sz="2000" b="1" dirty="0"/>
          </a:p>
        </p:txBody>
      </p:sp>
    </p:spTree>
  </p:cSld>
  <p:clrMapOvr>
    <a:masterClrMapping/>
  </p:clrMapOvr>
  <p:transition advTm="1464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370" y="980728"/>
            <a:ext cx="3384550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141958"/>
            <a:ext cx="9144000" cy="47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dirty="0" err="1" smtClean="0"/>
              <a:t>Similarità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reologica</a:t>
            </a:r>
            <a:r>
              <a:rPr lang="en-US" sz="2000" b="1" dirty="0" smtClean="0"/>
              <a:t>: </a:t>
            </a:r>
            <a:r>
              <a:rPr lang="en-US" sz="2000" b="1" dirty="0" err="1" smtClean="0"/>
              <a:t>comportamento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meccanico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delle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rocce</a:t>
            </a:r>
            <a:endParaRPr lang="en-US" sz="2000" b="1" dirty="0"/>
          </a:p>
        </p:txBody>
      </p:sp>
      <p:pic>
        <p:nvPicPr>
          <p:cNvPr id="7" name="Picture 54" descr="defor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980728"/>
            <a:ext cx="4392488" cy="255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26"/>
          <p:cNvSpPr>
            <a:spLocks noChangeArrowheads="1"/>
          </p:cNvSpPr>
          <p:nvPr/>
        </p:nvSpPr>
        <p:spPr bwMode="auto">
          <a:xfrm>
            <a:off x="323528" y="3658344"/>
            <a:ext cx="37444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COMPORTAMENTO </a:t>
            </a:r>
            <a:r>
              <a:rPr kumimoji="0" lang="it-IT" alt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FRAGILE</a:t>
            </a:r>
            <a:endParaRPr lang="it-IT" altLang="it-IT" sz="2000" dirty="0" smtClean="0">
              <a:latin typeface="+mj-lt"/>
            </a:endParaRPr>
          </a:p>
          <a:p>
            <a:pPr marL="342900" indent="-342900" algn="l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600" dirty="0" smtClean="0">
                <a:latin typeface="+mj-lt"/>
              </a:rPr>
              <a:t>La </a:t>
            </a:r>
            <a:r>
              <a:rPr kumimoji="0" lang="it-IT" altLang="it-IT" sz="1600" dirty="0">
                <a:latin typeface="+mj-lt"/>
              </a:rPr>
              <a:t>roccia perde la </a:t>
            </a:r>
            <a:r>
              <a:rPr kumimoji="0" lang="it-IT" altLang="it-IT" sz="1600" dirty="0" smtClean="0">
                <a:latin typeface="+mj-lt"/>
              </a:rPr>
              <a:t>coesione </a:t>
            </a:r>
            <a:r>
              <a:rPr kumimoji="0" lang="it-IT" altLang="it-IT" sz="1600" dirty="0">
                <a:latin typeface="+mj-lt"/>
              </a:rPr>
              <a:t>lungo fratture e </a:t>
            </a:r>
            <a:r>
              <a:rPr kumimoji="0" lang="it-IT" altLang="it-IT" sz="1600" dirty="0" smtClean="0">
                <a:latin typeface="+mj-lt"/>
              </a:rPr>
              <a:t>faglie</a:t>
            </a:r>
          </a:p>
          <a:p>
            <a:pPr marL="342900" indent="-342900" algn="l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lang="it-IT" altLang="it-IT" sz="1600" dirty="0" smtClean="0">
                <a:latin typeface="+mj-lt"/>
              </a:rPr>
              <a:t>L</a:t>
            </a:r>
            <a:r>
              <a:rPr kumimoji="0" lang="it-IT" altLang="it-IT" sz="1600" dirty="0" smtClean="0">
                <a:latin typeface="+mj-lt"/>
              </a:rPr>
              <a:t>a </a:t>
            </a:r>
            <a:r>
              <a:rPr kumimoji="0" lang="it-IT" altLang="it-IT" sz="1600" dirty="0">
                <a:latin typeface="+mj-lt"/>
              </a:rPr>
              <a:t>resistenza delle rocce </a:t>
            </a:r>
            <a:r>
              <a:rPr kumimoji="0" lang="it-IT" altLang="it-IT" sz="1600" dirty="0" smtClean="0">
                <a:latin typeface="+mj-lt"/>
              </a:rPr>
              <a:t>è </a:t>
            </a:r>
            <a:r>
              <a:rPr kumimoji="0" lang="it-IT" altLang="it-IT" sz="1600" u="sng" dirty="0" smtClean="0">
                <a:latin typeface="+mj-lt"/>
              </a:rPr>
              <a:t>indipendente</a:t>
            </a:r>
            <a:r>
              <a:rPr kumimoji="0" lang="it-IT" altLang="it-IT" sz="1600" dirty="0" smtClean="0">
                <a:latin typeface="+mj-lt"/>
              </a:rPr>
              <a:t> </a:t>
            </a:r>
            <a:r>
              <a:rPr kumimoji="0" lang="it-IT" altLang="it-IT" sz="1600" dirty="0">
                <a:latin typeface="+mj-lt"/>
              </a:rPr>
              <a:t>dalla velocità di deformazione ma </a:t>
            </a:r>
            <a:r>
              <a:rPr kumimoji="0" lang="it-IT" altLang="it-IT" sz="1600" u="sng" dirty="0" smtClean="0">
                <a:latin typeface="+mj-lt"/>
              </a:rPr>
              <a:t>dipendente</a:t>
            </a:r>
            <a:r>
              <a:rPr kumimoji="0" lang="it-IT" altLang="it-IT" sz="1600" dirty="0" smtClean="0">
                <a:latin typeface="+mj-lt"/>
              </a:rPr>
              <a:t> </a:t>
            </a:r>
            <a:r>
              <a:rPr kumimoji="0" lang="it-IT" altLang="it-IT" sz="1600" dirty="0">
                <a:latin typeface="+mj-lt"/>
              </a:rPr>
              <a:t>dalla </a:t>
            </a:r>
            <a:r>
              <a:rPr kumimoji="0" lang="it-IT" altLang="it-IT" sz="1600" dirty="0" smtClean="0">
                <a:latin typeface="+mj-lt"/>
              </a:rPr>
              <a:t>pressione</a:t>
            </a:r>
          </a:p>
          <a:p>
            <a:pPr marL="342900" indent="-342900" algn="l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lang="it-IT" altLang="it-IT" sz="1600" dirty="0" smtClean="0">
                <a:latin typeface="+mj-lt"/>
              </a:rPr>
              <a:t>Comportamento favorito da b</a:t>
            </a:r>
            <a:r>
              <a:rPr kumimoji="0" lang="it-IT" altLang="it-IT" sz="1600" dirty="0" smtClean="0">
                <a:latin typeface="+mj-lt"/>
              </a:rPr>
              <a:t>assa P e T, alta velocità di deformazione</a:t>
            </a:r>
            <a:endParaRPr kumimoji="0" lang="it-IT" altLang="it-IT" sz="1600" dirty="0">
              <a:latin typeface="+mj-lt"/>
            </a:endParaRPr>
          </a:p>
        </p:txBody>
      </p:sp>
      <p:sp>
        <p:nvSpPr>
          <p:cNvPr id="11" name="Rectangle 1026"/>
          <p:cNvSpPr>
            <a:spLocks noChangeArrowheads="1"/>
          </p:cNvSpPr>
          <p:nvPr/>
        </p:nvSpPr>
        <p:spPr bwMode="auto">
          <a:xfrm>
            <a:off x="4644008" y="3645024"/>
            <a:ext cx="374441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COMPORTAMENTO </a:t>
            </a:r>
            <a:r>
              <a:rPr kumimoji="0" lang="it-IT" alt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DUTTILE</a:t>
            </a:r>
            <a:endParaRPr lang="it-IT" altLang="it-IT" sz="2000" dirty="0" smtClean="0">
              <a:latin typeface="+mj-lt"/>
            </a:endParaRPr>
          </a:p>
          <a:p>
            <a:pPr marL="342900" indent="-342900" algn="l"/>
            <a:r>
              <a:rPr lang="it-IT" altLang="it-IT" sz="1600" dirty="0" smtClean="0">
                <a:latin typeface="+mj-lt"/>
              </a:rPr>
              <a:t>La roccia si deforma in maniera continua senza perdere la coesione lungo le fratture e faglie</a:t>
            </a:r>
          </a:p>
          <a:p>
            <a:pPr marL="342900" indent="-342900" algn="l"/>
            <a:r>
              <a:rPr lang="it-IT" altLang="it-IT" sz="1600" dirty="0" smtClean="0">
                <a:latin typeface="+mj-lt"/>
              </a:rPr>
              <a:t>La resistenza delle rocce è </a:t>
            </a:r>
            <a:r>
              <a:rPr lang="it-IT" altLang="it-IT" sz="1600" u="sng" dirty="0" smtClean="0">
                <a:latin typeface="+mj-lt"/>
              </a:rPr>
              <a:t>dipendente</a:t>
            </a:r>
            <a:r>
              <a:rPr lang="it-IT" altLang="it-IT" sz="1600" dirty="0" smtClean="0">
                <a:latin typeface="+mj-lt"/>
              </a:rPr>
              <a:t> dalla velocità di deformazione ma </a:t>
            </a:r>
            <a:r>
              <a:rPr lang="it-IT" altLang="it-IT" sz="1600" u="sng" dirty="0" smtClean="0">
                <a:latin typeface="+mj-lt"/>
              </a:rPr>
              <a:t>indipendente</a:t>
            </a:r>
            <a:r>
              <a:rPr lang="it-IT" altLang="it-IT" sz="1600" dirty="0" smtClean="0">
                <a:latin typeface="+mj-lt"/>
              </a:rPr>
              <a:t> dalla pressione </a:t>
            </a:r>
          </a:p>
          <a:p>
            <a:pPr marL="342900" indent="-342900" algn="l"/>
            <a:r>
              <a:rPr lang="it-IT" altLang="it-IT" sz="1600" dirty="0" smtClean="0">
                <a:latin typeface="+mj-lt"/>
              </a:rPr>
              <a:t>Comportamento favorito da alta </a:t>
            </a:r>
            <a:r>
              <a:rPr kumimoji="0" lang="it-IT" altLang="it-IT" sz="1600" dirty="0" smtClean="0">
                <a:latin typeface="+mj-lt"/>
              </a:rPr>
              <a:t>P e T, bassa velocità di deformazione</a:t>
            </a:r>
            <a:endParaRPr kumimoji="0" lang="it-IT" altLang="it-IT" sz="1600" dirty="0">
              <a:latin typeface="+mj-lt"/>
            </a:endParaRPr>
          </a:p>
        </p:txBody>
      </p:sp>
      <p:sp>
        <p:nvSpPr>
          <p:cNvPr id="12" name="Rectangle 1026"/>
          <p:cNvSpPr>
            <a:spLocks noChangeArrowheads="1"/>
          </p:cNvSpPr>
          <p:nvPr/>
        </p:nvSpPr>
        <p:spPr bwMode="auto">
          <a:xfrm>
            <a:off x="0" y="6453336"/>
            <a:ext cx="91440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Comportamenti ideali: il comportamente reale delle rocce è comunque molto complesso</a:t>
            </a:r>
            <a:endParaRPr kumimoji="0" lang="it-IT" altLang="it-IT" sz="1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8" name="Rectangle 1030"/>
          <p:cNvSpPr>
            <a:spLocks noChangeArrowheads="1"/>
          </p:cNvSpPr>
          <p:nvPr/>
        </p:nvSpPr>
        <p:spPr bwMode="auto">
          <a:xfrm>
            <a:off x="58688" y="1196752"/>
            <a:ext cx="3505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chemeClr val="tx1"/>
              </a:buClr>
            </a:pPr>
            <a:r>
              <a:rPr lang="it-IT" altLang="it-IT" dirty="0" smtClean="0">
                <a:latin typeface="+mj-lt"/>
              </a:rPr>
              <a:t>S</a:t>
            </a:r>
            <a:r>
              <a:rPr kumimoji="0" lang="it-IT" altLang="it-IT" sz="1800" dirty="0" smtClean="0">
                <a:latin typeface="+mj-lt"/>
              </a:rPr>
              <a:t>erie </a:t>
            </a:r>
            <a:r>
              <a:rPr kumimoji="0" lang="it-IT" altLang="it-IT" sz="1800" dirty="0">
                <a:latin typeface="+mj-lt"/>
              </a:rPr>
              <a:t>stratigrafiche dell’Appennino </a:t>
            </a:r>
            <a:r>
              <a:rPr kumimoji="0" lang="it-IT" altLang="it-IT" sz="1800" dirty="0" smtClean="0">
                <a:latin typeface="+mj-lt"/>
              </a:rPr>
              <a:t>Settentrionale: alternanza </a:t>
            </a:r>
            <a:r>
              <a:rPr kumimoji="0" lang="it-IT" altLang="it-IT" sz="1800" dirty="0">
                <a:latin typeface="+mj-lt"/>
              </a:rPr>
              <a:t>di livelli duttili (grigio) e fragili (bianco). </a:t>
            </a:r>
          </a:p>
        </p:txBody>
      </p:sp>
      <p:sp>
        <p:nvSpPr>
          <p:cNvPr id="832520" name="Rectangle 1032"/>
          <p:cNvSpPr>
            <a:spLocks noChangeArrowheads="1"/>
          </p:cNvSpPr>
          <p:nvPr/>
        </p:nvSpPr>
        <p:spPr bwMode="auto">
          <a:xfrm>
            <a:off x="457200" y="60198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800">
                <a:latin typeface="+mj-lt"/>
              </a:rPr>
              <a:t>Evaporiti triassiche basali (D)</a:t>
            </a:r>
          </a:p>
        </p:txBody>
      </p:sp>
      <p:sp>
        <p:nvSpPr>
          <p:cNvPr id="832521" name="Rectangle 1033"/>
          <p:cNvSpPr>
            <a:spLocks noChangeArrowheads="1"/>
          </p:cNvSpPr>
          <p:nvPr/>
        </p:nvSpPr>
        <p:spPr bwMode="auto">
          <a:xfrm>
            <a:off x="1143000" y="53340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800">
                <a:latin typeface="+mj-lt"/>
              </a:rPr>
              <a:t>Carbonati mesozoici (F)</a:t>
            </a:r>
          </a:p>
        </p:txBody>
      </p:sp>
      <p:sp>
        <p:nvSpPr>
          <p:cNvPr id="832522" name="Rectangle 1034"/>
          <p:cNvSpPr>
            <a:spLocks noChangeArrowheads="1"/>
          </p:cNvSpPr>
          <p:nvPr/>
        </p:nvSpPr>
        <p:spPr bwMode="auto">
          <a:xfrm>
            <a:off x="651520" y="4648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800" dirty="0">
                <a:latin typeface="+mj-lt"/>
              </a:rPr>
              <a:t>Argilliti (Scisti Policromi; D)</a:t>
            </a:r>
          </a:p>
        </p:txBody>
      </p:sp>
      <p:sp>
        <p:nvSpPr>
          <p:cNvPr id="832523" name="Rectangle 1035"/>
          <p:cNvSpPr>
            <a:spLocks noChangeArrowheads="1"/>
          </p:cNvSpPr>
          <p:nvPr/>
        </p:nvSpPr>
        <p:spPr bwMode="auto">
          <a:xfrm>
            <a:off x="228600" y="40386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800">
                <a:latin typeface="+mj-lt"/>
              </a:rPr>
              <a:t>Arenarie sommitali (Macigno; F)</a:t>
            </a:r>
          </a:p>
        </p:txBody>
      </p:sp>
      <p:pic>
        <p:nvPicPr>
          <p:cNvPr id="832524" name="Picture 1036" descr="C:\Documents and Settings\Administrator\Desktop\foto lezione\serie toscana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3063" y="1752600"/>
            <a:ext cx="2751137" cy="5029200"/>
          </a:xfrm>
          <a:prstGeom prst="rect">
            <a:avLst/>
          </a:prstGeom>
          <a:noFill/>
        </p:spPr>
      </p:pic>
      <p:pic>
        <p:nvPicPr>
          <p:cNvPr id="832525" name="Picture 1037" descr="C:\Documents and Settings\Administrator\Desktop\foto lezione\serie toscana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6938" y="4549775"/>
            <a:ext cx="1744662" cy="2232025"/>
          </a:xfrm>
          <a:prstGeom prst="rect">
            <a:avLst/>
          </a:prstGeom>
          <a:noFill/>
        </p:spPr>
      </p:pic>
      <p:sp>
        <p:nvSpPr>
          <p:cNvPr id="832530" name="Line 1042"/>
          <p:cNvSpPr>
            <a:spLocks noChangeShapeType="1"/>
          </p:cNvSpPr>
          <p:nvPr/>
        </p:nvSpPr>
        <p:spPr bwMode="auto">
          <a:xfrm flipV="1">
            <a:off x="3851920" y="3276600"/>
            <a:ext cx="1405880" cy="872480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832532" name="Line 1044"/>
          <p:cNvSpPr>
            <a:spLocks noChangeShapeType="1"/>
          </p:cNvSpPr>
          <p:nvPr/>
        </p:nvSpPr>
        <p:spPr bwMode="auto">
          <a:xfrm flipV="1">
            <a:off x="3733800" y="3886200"/>
            <a:ext cx="1524000" cy="914400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832533" name="Line 1045"/>
          <p:cNvSpPr>
            <a:spLocks noChangeShapeType="1"/>
          </p:cNvSpPr>
          <p:nvPr/>
        </p:nvSpPr>
        <p:spPr bwMode="auto">
          <a:xfrm flipV="1">
            <a:off x="3995936" y="4572000"/>
            <a:ext cx="1261864" cy="873224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832534" name="Line 1046"/>
          <p:cNvSpPr>
            <a:spLocks noChangeShapeType="1"/>
          </p:cNvSpPr>
          <p:nvPr/>
        </p:nvSpPr>
        <p:spPr bwMode="auto">
          <a:xfrm flipV="1">
            <a:off x="3733800" y="5257800"/>
            <a:ext cx="1524000" cy="914400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0" y="141958"/>
            <a:ext cx="9144000" cy="47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dirty="0" err="1" smtClean="0"/>
              <a:t>Similarità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reologica</a:t>
            </a:r>
            <a:r>
              <a:rPr lang="en-US" sz="2000" b="1" dirty="0" smtClean="0"/>
              <a:t>: </a:t>
            </a:r>
            <a:r>
              <a:rPr lang="en-US" sz="2000" b="1" dirty="0" err="1" smtClean="0"/>
              <a:t>comportamento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meccanico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delle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rocce</a:t>
            </a:r>
            <a:endParaRPr 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4732" t="20000" r="714" b="7143"/>
          <a:stretch>
            <a:fillRect/>
          </a:stretch>
        </p:blipFill>
        <p:spPr bwMode="auto">
          <a:xfrm>
            <a:off x="179512" y="1412776"/>
            <a:ext cx="309634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3635896" y="1124744"/>
            <a:ext cx="5184576" cy="3168352"/>
            <a:chOff x="3635896" y="1556792"/>
            <a:chExt cx="5184576" cy="3384376"/>
          </a:xfrm>
        </p:grpSpPr>
        <p:sp>
          <p:nvSpPr>
            <p:cNvPr id="5" name="Rectangle 4"/>
            <p:cNvSpPr/>
            <p:nvPr/>
          </p:nvSpPr>
          <p:spPr>
            <a:xfrm>
              <a:off x="3635896" y="1556792"/>
              <a:ext cx="792088" cy="1080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2054" t="22857" r="40089" b="20000"/>
            <a:stretch>
              <a:fillRect/>
            </a:stretch>
          </p:blipFill>
          <p:spPr bwMode="auto">
            <a:xfrm>
              <a:off x="3635896" y="2060848"/>
              <a:ext cx="5184576" cy="288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8483" t="12857" r="40089" b="20000"/>
            <a:stretch>
              <a:fillRect/>
            </a:stretch>
          </p:blipFill>
          <p:spPr bwMode="auto">
            <a:xfrm>
              <a:off x="4211960" y="1633710"/>
              <a:ext cx="4608512" cy="3153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141958"/>
            <a:ext cx="9144000" cy="47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dirty="0" err="1" smtClean="0"/>
              <a:t>Similarità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reologica</a:t>
            </a:r>
            <a:r>
              <a:rPr lang="en-US" sz="2000" b="1" dirty="0" smtClean="0"/>
              <a:t>: </a:t>
            </a:r>
            <a:r>
              <a:rPr lang="en-US" sz="2000" b="1" dirty="0" err="1" smtClean="0"/>
              <a:t>comportamento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meccanico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delle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rocce</a:t>
            </a:r>
            <a:endParaRPr lang="en-US" sz="2000" b="1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555776" y="3717032"/>
            <a:ext cx="172819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18" name="Picture 2" descr="http://upload.wikimedia.org/wikipedia/commons/a/a8/Peanut-Butter-Jelly-Sandw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340768"/>
            <a:ext cx="5112568" cy="3024336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flipH="1">
            <a:off x="2195736" y="2708920"/>
            <a:ext cx="208823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1547664" y="2564904"/>
            <a:ext cx="2664296" cy="1224136"/>
            <a:chOff x="1547664" y="2564904"/>
            <a:chExt cx="2664296" cy="1224136"/>
          </a:xfrm>
        </p:grpSpPr>
        <p:cxnSp>
          <p:nvCxnSpPr>
            <p:cNvPr id="13" name="Straight Arrow Connector 12"/>
            <p:cNvCxnSpPr/>
            <p:nvPr/>
          </p:nvCxnSpPr>
          <p:spPr>
            <a:xfrm flipH="1" flipV="1">
              <a:off x="2051720" y="2564904"/>
              <a:ext cx="2016224" cy="43204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H="1">
              <a:off x="2555776" y="3645024"/>
              <a:ext cx="1656184" cy="14401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1547664" y="3284984"/>
              <a:ext cx="244827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1030"/>
          <p:cNvSpPr>
            <a:spLocks noChangeArrowheads="1"/>
          </p:cNvSpPr>
          <p:nvPr/>
        </p:nvSpPr>
        <p:spPr bwMode="auto">
          <a:xfrm>
            <a:off x="4211960" y="4653136"/>
            <a:ext cx="35052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chemeClr val="tx1"/>
              </a:buClr>
            </a:pPr>
            <a:r>
              <a:rPr lang="it-IT" alt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Reologia “jelly-sandwich”</a:t>
            </a:r>
            <a:endParaRPr kumimoji="0" lang="it-IT" altLang="it-IT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6" name="Rectangle 1026"/>
          <p:cNvSpPr>
            <a:spLocks noChangeArrowheads="1"/>
          </p:cNvSpPr>
          <p:nvPr/>
        </p:nvSpPr>
        <p:spPr bwMode="auto">
          <a:xfrm>
            <a:off x="0" y="5733256"/>
            <a:ext cx="91440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60000"/>
              </a:spcBef>
              <a:buClr>
                <a:schemeClr val="tx1"/>
              </a:buClr>
            </a:pPr>
            <a:r>
              <a:rPr kumimoji="0" lang="it-IT" altLang="it-IT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Litosfera: alternanza di livelli fragili e duttili che devono essere approssimati nel modo migliore possibile nei modelli</a:t>
            </a:r>
            <a:endParaRPr kumimoji="0" lang="it-IT" altLang="it-IT" sz="1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/>
          <p:cNvSpPr>
            <a:spLocks noChangeArrowheads="1"/>
          </p:cNvSpPr>
          <p:nvPr/>
        </p:nvSpPr>
        <p:spPr bwMode="auto">
          <a:xfrm>
            <a:off x="76200" y="1801813"/>
            <a:ext cx="8740775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buFontTx/>
              <a:buChar char="•"/>
            </a:pPr>
            <a:r>
              <a:rPr lang="en-GB" altLang="it-IT" dirty="0" err="1"/>
              <a:t>Materiali</a:t>
            </a:r>
            <a:r>
              <a:rPr lang="en-GB" altLang="it-IT" dirty="0"/>
              <a:t> </a:t>
            </a:r>
            <a:r>
              <a:rPr lang="en-GB" altLang="it-IT" dirty="0" err="1"/>
              <a:t>sperimentali</a:t>
            </a:r>
            <a:r>
              <a:rPr lang="en-GB" altLang="it-IT" dirty="0"/>
              <a:t> e </a:t>
            </a:r>
            <a:r>
              <a:rPr lang="en-GB" altLang="it-IT" dirty="0" err="1"/>
              <a:t>naturali</a:t>
            </a:r>
            <a:r>
              <a:rPr lang="en-GB" altLang="it-IT" dirty="0"/>
              <a:t> </a:t>
            </a:r>
            <a:r>
              <a:rPr lang="en-GB" altLang="it-IT" dirty="0" err="1"/>
              <a:t>devono</a:t>
            </a:r>
            <a:r>
              <a:rPr lang="en-GB" altLang="it-IT" dirty="0"/>
              <a:t> </a:t>
            </a:r>
            <a:r>
              <a:rPr lang="en-GB" altLang="it-IT" dirty="0" err="1"/>
              <a:t>avere</a:t>
            </a:r>
            <a:r>
              <a:rPr lang="en-GB" altLang="it-IT" dirty="0"/>
              <a:t> </a:t>
            </a:r>
            <a:r>
              <a:rPr lang="en-GB" altLang="it-IT" dirty="0" err="1"/>
              <a:t>una</a:t>
            </a:r>
            <a:r>
              <a:rPr lang="en-GB" altLang="it-IT" dirty="0"/>
              <a:t> </a:t>
            </a:r>
            <a:r>
              <a:rPr lang="en-GB" altLang="it-IT" dirty="0" err="1"/>
              <a:t>simil</a:t>
            </a:r>
            <a:r>
              <a:rPr lang="it-IT" altLang="it-IT" dirty="0"/>
              <a:t>e risposta agli sforzi applicati</a:t>
            </a:r>
          </a:p>
          <a:p>
            <a:pPr marL="342900" indent="-342900" algn="l">
              <a:buFontTx/>
              <a:buChar char="•"/>
            </a:pPr>
            <a:r>
              <a:rPr lang="it-IT" altLang="it-IT" dirty="0"/>
              <a:t>Fragile (Natura) </a:t>
            </a:r>
            <a:r>
              <a:rPr lang="it-IT" altLang="it-IT" dirty="0">
                <a:sym typeface="Wingdings" pitchFamily="2" charset="2"/>
              </a:rPr>
              <a:t> Fragile (Esperimenti)</a:t>
            </a:r>
          </a:p>
        </p:txBody>
      </p:sp>
      <p:pic>
        <p:nvPicPr>
          <p:cNvPr id="53251" name="Picture 1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452813"/>
            <a:ext cx="434340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1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271963"/>
            <a:ext cx="335280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 Box 1046"/>
          <p:cNvSpPr txBox="1">
            <a:spLocks noChangeArrowheads="1"/>
          </p:cNvSpPr>
          <p:nvPr/>
        </p:nvSpPr>
        <p:spPr bwMode="auto">
          <a:xfrm>
            <a:off x="3348038" y="990600"/>
            <a:ext cx="2659062" cy="376238"/>
          </a:xfrm>
          <a:prstGeom prst="rect">
            <a:avLst/>
          </a:prstGeom>
          <a:solidFill>
            <a:srgbClr val="F6D064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GB" altLang="it-IT" b="1"/>
              <a:t>Similarità </a:t>
            </a:r>
            <a:r>
              <a:rPr lang="it-IT" altLang="it-IT" b="1"/>
              <a:t>reologic</a:t>
            </a:r>
            <a:r>
              <a:rPr lang="en-GB" altLang="it-IT" b="1"/>
              <a:t>a</a:t>
            </a:r>
            <a:endParaRPr kumimoji="1" lang="en-GB" sz="1600" i="1"/>
          </a:p>
        </p:txBody>
      </p:sp>
      <p:sp>
        <p:nvSpPr>
          <p:cNvPr id="53254" name="Rectangle 1047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ChangeArrowheads="1"/>
          </p:cNvSpPr>
          <p:nvPr/>
        </p:nvSpPr>
        <p:spPr bwMode="auto">
          <a:xfrm>
            <a:off x="304800" y="1268413"/>
            <a:ext cx="50593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/>
            <a:r>
              <a:rPr lang="en-GB" altLang="it-IT"/>
              <a:t>Materiali comunem</a:t>
            </a:r>
            <a:r>
              <a:rPr lang="it-IT" altLang="it-IT"/>
              <a:t>ente usati per modellizzare il comportamento fragile delle rocce</a:t>
            </a:r>
          </a:p>
          <a:p>
            <a:pPr marL="342900" indent="-342900" algn="just"/>
            <a:r>
              <a:rPr lang="en-GB" altLang="it-IT" b="1" i="1"/>
              <a:t>Arg</a:t>
            </a:r>
            <a:r>
              <a:rPr lang="it-IT" altLang="it-IT" b="1" i="1"/>
              <a:t>illa</a:t>
            </a:r>
            <a:r>
              <a:rPr lang="en-GB" altLang="it-IT"/>
              <a:t>; </a:t>
            </a:r>
            <a:r>
              <a:rPr lang="en-GB" altLang="it-IT" b="1" i="1"/>
              <a:t>sabbia</a:t>
            </a:r>
            <a:r>
              <a:rPr lang="en-GB" altLang="it-IT"/>
              <a:t> (</a:t>
            </a:r>
            <a:r>
              <a:rPr lang="it-IT" altLang="it-IT"/>
              <a:t>asciutta o bagnata</a:t>
            </a:r>
            <a:r>
              <a:rPr lang="it-IT" altLang="it-IT" i="1"/>
              <a:t>)</a:t>
            </a:r>
            <a:r>
              <a:rPr lang="it-IT" altLang="it-IT" b="1" i="1"/>
              <a:t> </a:t>
            </a:r>
            <a:endParaRPr lang="en-GB" altLang="it-IT"/>
          </a:p>
          <a:p>
            <a:pPr marL="342900" indent="-342900" algn="just"/>
            <a:endParaRPr lang="it-IT" altLang="it-IT"/>
          </a:p>
        </p:txBody>
      </p:sp>
      <p:pic>
        <p:nvPicPr>
          <p:cNvPr id="5734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141663"/>
            <a:ext cx="4267200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4665663"/>
            <a:ext cx="44958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1390650"/>
            <a:ext cx="314801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Rectangle 10"/>
          <p:cNvSpPr>
            <a:spLocks noChangeArrowheads="1"/>
          </p:cNvSpPr>
          <p:nvPr/>
        </p:nvSpPr>
        <p:spPr bwMode="auto">
          <a:xfrm>
            <a:off x="5572125" y="763588"/>
            <a:ext cx="342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00000"/>
              </a:lnSpc>
              <a:spcBef>
                <a:spcPct val="20000"/>
              </a:spcBef>
              <a:buClrTx/>
            </a:pPr>
            <a:r>
              <a:rPr lang="en-US" sz="1400">
                <a:solidFill>
                  <a:schemeClr val="bg1"/>
                </a:solidFill>
              </a:rPr>
              <a:t>Roccia carbonatica fragile </a:t>
            </a:r>
          </a:p>
          <a:p>
            <a:pPr eaLnBrk="0" hangingPunct="0">
              <a:lnSpc>
                <a:spcPct val="100000"/>
              </a:lnSpc>
              <a:spcBef>
                <a:spcPct val="20000"/>
              </a:spcBef>
              <a:buClrTx/>
            </a:pPr>
            <a:r>
              <a:rPr lang="en-US" sz="1400">
                <a:solidFill>
                  <a:schemeClr val="bg1"/>
                </a:solidFill>
                <a:sym typeface="Wingdings" pitchFamily="2" charset="2"/>
              </a:rPr>
              <a:t> Sabbia asciutta</a:t>
            </a:r>
            <a:endParaRPr lang="en-US" sz="1400">
              <a:solidFill>
                <a:schemeClr val="bg1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20000"/>
              </a:spcBef>
              <a:buClrTx/>
              <a:buFontTx/>
              <a:buChar char="•"/>
            </a:pP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57351" name="Rectangle 11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Materiali analogici: comportamento fragile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76200" y="1801813"/>
            <a:ext cx="8740775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buFontTx/>
              <a:buChar char="•"/>
            </a:pPr>
            <a:r>
              <a:rPr lang="en-GB" altLang="it-IT"/>
              <a:t>Materiali sperimentali e naturali devono avere una simil</a:t>
            </a:r>
            <a:r>
              <a:rPr lang="it-IT" altLang="it-IT"/>
              <a:t>e risposta agli sforzi applicati</a:t>
            </a:r>
          </a:p>
          <a:p>
            <a:pPr marL="342900" indent="-342900" algn="l">
              <a:buFontTx/>
              <a:buChar char="•"/>
            </a:pPr>
            <a:r>
              <a:rPr lang="it-IT" altLang="it-IT"/>
              <a:t>Duttile (Natura) </a:t>
            </a:r>
            <a:r>
              <a:rPr lang="it-IT" altLang="it-IT">
                <a:sym typeface="Wingdings" pitchFamily="2" charset="2"/>
              </a:rPr>
              <a:t> Duttile (Esperimenti)</a:t>
            </a:r>
          </a:p>
        </p:txBody>
      </p:sp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3348038" y="990600"/>
            <a:ext cx="2659062" cy="376238"/>
          </a:xfrm>
          <a:prstGeom prst="rect">
            <a:avLst/>
          </a:prstGeom>
          <a:solidFill>
            <a:srgbClr val="F6D064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GB" altLang="it-IT" b="1"/>
              <a:t>Similarità </a:t>
            </a:r>
            <a:r>
              <a:rPr lang="it-IT" altLang="it-IT" b="1"/>
              <a:t>reologic</a:t>
            </a:r>
            <a:r>
              <a:rPr lang="en-GB" altLang="it-IT" b="1"/>
              <a:t>a</a:t>
            </a:r>
            <a:endParaRPr kumimoji="1" lang="en-GB" sz="1600" i="1"/>
          </a:p>
        </p:txBody>
      </p:sp>
      <p:sp>
        <p:nvSpPr>
          <p:cNvPr id="54276" name="Rectangle 6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  <p:pic>
        <p:nvPicPr>
          <p:cNvPr id="54277" name="Picture 7" descr="deform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3886200"/>
            <a:ext cx="4648200" cy="2700338"/>
          </a:xfrm>
          <a:noFill/>
        </p:spPr>
      </p:pic>
      <p:pic>
        <p:nvPicPr>
          <p:cNvPr id="5427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3550" y="3409950"/>
            <a:ext cx="33718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raider.mountunion.edu/~mcnaugma/images/Structures/7L95-3b_SM-Lewis_Thrust_fo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4256" y="3212976"/>
            <a:ext cx="4716016" cy="3125701"/>
          </a:xfrm>
          <a:prstGeom prst="rect">
            <a:avLst/>
          </a:prstGeom>
          <a:noFill/>
        </p:spPr>
      </p:pic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compressivi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6156176" y="2204864"/>
            <a:ext cx="18002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600" b="1" kern="0" dirty="0" smtClean="0">
                <a:solidFill>
                  <a:sysClr val="windowText" lastClr="000000"/>
                </a:solidFill>
              </a:rPr>
              <a:t>Faglie inverse</a:t>
            </a:r>
            <a:endParaRPr lang="it-IT" altLang="it-IT" sz="1600" b="1" kern="0" noProof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1028" name="Picture 4" descr="http://www.see.leeds.ac.uk/structure/faults/types/classes/dip/dip1.gif"/>
          <p:cNvPicPr>
            <a:picLocks noChangeAspect="1" noChangeArrowheads="1"/>
          </p:cNvPicPr>
          <p:nvPr/>
        </p:nvPicPr>
        <p:blipFill>
          <a:blip r:embed="rId3" cstate="print"/>
          <a:srcRect l="52919" t="23964" b="43073"/>
          <a:stretch>
            <a:fillRect/>
          </a:stretch>
        </p:blipFill>
        <p:spPr bwMode="auto">
          <a:xfrm>
            <a:off x="3141254" y="1340768"/>
            <a:ext cx="2942914" cy="13681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9"/>
          <p:cNvSpPr>
            <a:spLocks noChangeArrowheads="1"/>
          </p:cNvSpPr>
          <p:nvPr/>
        </p:nvSpPr>
        <p:spPr bwMode="auto">
          <a:xfrm>
            <a:off x="304800" y="3733800"/>
            <a:ext cx="861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/>
            <a:r>
              <a:rPr lang="en-GB" altLang="it-IT" b="1"/>
              <a:t>Astenos</a:t>
            </a:r>
            <a:r>
              <a:rPr lang="it-IT" altLang="it-IT" b="1"/>
              <a:t>fera</a:t>
            </a:r>
            <a:r>
              <a:rPr lang="en-GB" altLang="it-IT"/>
              <a:t>: glicerolo (+gesso), mi</a:t>
            </a:r>
            <a:r>
              <a:rPr lang="it-IT" altLang="it-IT"/>
              <a:t>eli</a:t>
            </a:r>
            <a:endParaRPr lang="en-GB" altLang="it-IT"/>
          </a:p>
          <a:p>
            <a:pPr marL="342900" indent="-342900" algn="l"/>
            <a:r>
              <a:rPr lang="en-GB" altLang="it-IT" b="1"/>
              <a:t>Magma</a:t>
            </a:r>
            <a:r>
              <a:rPr lang="en-GB" altLang="it-IT"/>
              <a:t>: glicerolo; silicone a bassa viscosità (silicone+ acido oleico)</a:t>
            </a:r>
            <a:endParaRPr lang="it-IT" altLang="it-IT"/>
          </a:p>
        </p:txBody>
      </p:sp>
      <p:pic>
        <p:nvPicPr>
          <p:cNvPr id="5837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697413"/>
            <a:ext cx="2971800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484313"/>
            <a:ext cx="2663825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Rectangle 13"/>
          <p:cNvSpPr>
            <a:spLocks noChangeArrowheads="1"/>
          </p:cNvSpPr>
          <p:nvPr/>
        </p:nvSpPr>
        <p:spPr bwMode="auto">
          <a:xfrm>
            <a:off x="5867400" y="862013"/>
            <a:ext cx="342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00000"/>
              </a:lnSpc>
              <a:spcBef>
                <a:spcPct val="20000"/>
              </a:spcBef>
              <a:buClrTx/>
            </a:pPr>
            <a:r>
              <a:rPr lang="en-US" sz="1200">
                <a:solidFill>
                  <a:schemeClr val="bg1"/>
                </a:solidFill>
              </a:rPr>
              <a:t>Roccia evopritica duttile</a:t>
            </a:r>
          </a:p>
          <a:p>
            <a:pPr eaLnBrk="0" hangingPunct="0">
              <a:lnSpc>
                <a:spcPct val="100000"/>
              </a:lnSpc>
              <a:spcBef>
                <a:spcPct val="20000"/>
              </a:spcBef>
              <a:buClrTx/>
            </a:pPr>
            <a:r>
              <a:rPr lang="en-US" sz="1200">
                <a:solidFill>
                  <a:schemeClr val="bg1"/>
                </a:solidFill>
                <a:sym typeface="Wingdings" pitchFamily="2" charset="2"/>
              </a:rPr>
              <a:t> silicone</a:t>
            </a:r>
            <a:endParaRPr lang="en-US" sz="1200">
              <a:solidFill>
                <a:schemeClr val="bg1"/>
              </a:solidFill>
            </a:endParaRPr>
          </a:p>
          <a:p>
            <a:pPr eaLnBrk="0" hangingPunct="0">
              <a:lnSpc>
                <a:spcPct val="100000"/>
              </a:lnSpc>
              <a:spcBef>
                <a:spcPct val="20000"/>
              </a:spcBef>
              <a:buClrTx/>
              <a:buFontTx/>
              <a:buChar char="•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58374" name="Rectangle 14"/>
          <p:cNvSpPr>
            <a:spLocks noChangeArrowheads="1"/>
          </p:cNvSpPr>
          <p:nvPr/>
        </p:nvSpPr>
        <p:spPr bwMode="auto">
          <a:xfrm>
            <a:off x="304800" y="1219200"/>
            <a:ext cx="50593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/>
            <a:r>
              <a:rPr lang="en-GB" altLang="it-IT"/>
              <a:t>Materiali comunem</a:t>
            </a:r>
            <a:r>
              <a:rPr lang="it-IT" altLang="it-IT"/>
              <a:t>ente usati per modellizzare il comportamento duttile delle rocce</a:t>
            </a:r>
          </a:p>
          <a:p>
            <a:pPr marL="342900" indent="-342900" algn="just"/>
            <a:r>
              <a:rPr lang="en-GB" altLang="it-IT" b="1" i="1"/>
              <a:t>Silicone</a:t>
            </a:r>
          </a:p>
          <a:p>
            <a:pPr marL="342900" indent="-342900" algn="just"/>
            <a:r>
              <a:rPr lang="it-IT" altLang="it-IT" b="1" i="1"/>
              <a:t>Mescolanze di silicone con altri materiali</a:t>
            </a:r>
            <a:r>
              <a:rPr lang="en-GB" altLang="it-IT"/>
              <a:t> (</a:t>
            </a:r>
            <a:r>
              <a:rPr lang="it-IT" altLang="it-IT"/>
              <a:t>es. sabbia, barite, ecc.</a:t>
            </a:r>
            <a:r>
              <a:rPr lang="it-IT" altLang="it-IT" i="1"/>
              <a:t>)</a:t>
            </a:r>
            <a:r>
              <a:rPr lang="it-IT" altLang="it-IT" b="1" i="1"/>
              <a:t> </a:t>
            </a:r>
            <a:r>
              <a:rPr lang="it-IT" altLang="it-IT" b="1" i="1">
                <a:sym typeface="Wingdings" pitchFamily="2" charset="2"/>
              </a:rPr>
              <a:t> </a:t>
            </a:r>
            <a:r>
              <a:rPr lang="it-IT" altLang="it-IT" i="1">
                <a:sym typeface="Wingdings" pitchFamily="2" charset="2"/>
              </a:rPr>
              <a:t>tali mescolanze sono utilizzate per aumentare la densità e viscosità dei ateriali</a:t>
            </a:r>
            <a:endParaRPr lang="en-GB" altLang="it-IT"/>
          </a:p>
          <a:p>
            <a:pPr marL="342900" indent="-342900" algn="just"/>
            <a:endParaRPr lang="it-IT" altLang="it-IT"/>
          </a:p>
        </p:txBody>
      </p:sp>
      <p:sp>
        <p:nvSpPr>
          <p:cNvPr id="58375" name="Rectangle 15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 dirty="0"/>
              <a:t>Materiali analogici: comportamento </a:t>
            </a:r>
            <a:r>
              <a:rPr lang="it-IT" altLang="it-IT" sz="2400" b="1" dirty="0" smtClean="0"/>
              <a:t>duttile</a:t>
            </a:r>
            <a:endParaRPr lang="it-IT" altLang="it-IT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5" name="Rectangle 15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 dirty="0" smtClean="0"/>
              <a:t>Modelli: alternanza di livelli fragili e duttili</a:t>
            </a:r>
            <a:endParaRPr lang="it-IT" altLang="it-IT" sz="2400" b="1" dirty="0"/>
          </a:p>
        </p:txBody>
      </p:sp>
      <p:pic>
        <p:nvPicPr>
          <p:cNvPr id="10" name="Picture 9" descr="Fig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31980" b="63793"/>
          <a:stretch>
            <a:fillRect/>
          </a:stretch>
        </p:blipFill>
        <p:spPr>
          <a:xfrm>
            <a:off x="107504" y="1988840"/>
            <a:ext cx="6048672" cy="2304256"/>
          </a:xfrm>
          <a:prstGeom prst="rect">
            <a:avLst/>
          </a:prstGeom>
        </p:spPr>
      </p:pic>
      <p:pic>
        <p:nvPicPr>
          <p:cNvPr id="11" name="Picture 10" descr="Fig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72878" b="55873"/>
          <a:stretch>
            <a:fillRect/>
          </a:stretch>
        </p:blipFill>
        <p:spPr>
          <a:xfrm>
            <a:off x="6336644" y="1988840"/>
            <a:ext cx="2411820" cy="28083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242"/>
          <p:cNvSpPr>
            <a:spLocks noChangeArrowheads="1"/>
          </p:cNvSpPr>
          <p:nvPr/>
        </p:nvSpPr>
        <p:spPr bwMode="auto">
          <a:xfrm>
            <a:off x="381000" y="1255713"/>
            <a:ext cx="86185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Tx/>
              <a:buFont typeface="Times" pitchFamily="18" charset="0"/>
              <a:buNone/>
            </a:pPr>
            <a:r>
              <a:rPr lang="en-US" b="1"/>
              <a:t> IN PRATICA</a:t>
            </a:r>
          </a:p>
          <a:p>
            <a:pPr algn="l" eaLnBrk="0" hangingPunct="0">
              <a:spcBef>
                <a:spcPct val="20000"/>
              </a:spcBef>
              <a:buClrTx/>
              <a:buFont typeface="Times" pitchFamily="18" charset="0"/>
              <a:buChar char="•"/>
            </a:pPr>
            <a:endParaRPr lang="en-US" b="1"/>
          </a:p>
          <a:p>
            <a:pPr algn="l" eaLnBrk="0" hangingPunct="0">
              <a:spcBef>
                <a:spcPct val="20000"/>
              </a:spcBef>
              <a:buClrTx/>
              <a:buFont typeface="Times" pitchFamily="18" charset="0"/>
              <a:buChar char="•"/>
            </a:pPr>
            <a:r>
              <a:rPr lang="en-US" b="1"/>
              <a:t>Dimensioni tipiche dei sistemi tettonici : 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Lunghezza = da pochi Km a 1000 Km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Profondità e spessori = da poche centinaia di m a 200 Km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endParaRPr lang="en-US" b="1"/>
          </a:p>
          <a:p>
            <a:pPr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Spazio disponibile in lab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Lunghezza = da pochi dm a pochi m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Profondità e spessori = pochi cm</a:t>
            </a:r>
          </a:p>
          <a:p>
            <a:pPr algn="l" eaLnBrk="0" hangingPunct="0">
              <a:spcBef>
                <a:spcPct val="20000"/>
              </a:spcBef>
              <a:buClrTx/>
              <a:buFontTx/>
              <a:buChar char="•"/>
            </a:pPr>
            <a:endParaRPr lang="en-US" b="1"/>
          </a:p>
          <a:p>
            <a:pPr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Normali fattori di conversione: 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1 cm in nel lab equivalente a 1 - 100 km in natura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Rapporto di lunghezze = 1/100 000 - 1/10 milioni</a:t>
            </a:r>
          </a:p>
          <a:p>
            <a:pPr lvl="1" algn="l" eaLnBrk="0" hangingPunct="0">
              <a:spcBef>
                <a:spcPct val="20000"/>
              </a:spcBef>
              <a:buClrTx/>
              <a:buFontTx/>
              <a:buChar char="•"/>
            </a:pPr>
            <a:r>
              <a:rPr lang="en-US" b="1"/>
              <a:t> I materiali devono essere da 100 000  a 10 milioni di volte più deboli rispetto alle rocce naturali.</a:t>
            </a:r>
          </a:p>
          <a:p>
            <a:pPr algn="l" eaLnBrk="0" hangingPunct="0">
              <a:spcBef>
                <a:spcPct val="20000"/>
              </a:spcBef>
              <a:buClrTx/>
              <a:buFontTx/>
              <a:buChar char="•"/>
            </a:pPr>
            <a:endParaRPr lang="en-US" b="1"/>
          </a:p>
        </p:txBody>
      </p:sp>
      <p:sp>
        <p:nvSpPr>
          <p:cNvPr id="56323" name="Text Box 10244"/>
          <p:cNvSpPr txBox="1">
            <a:spLocks noChangeArrowheads="1"/>
          </p:cNvSpPr>
          <p:nvPr/>
        </p:nvSpPr>
        <p:spPr bwMode="auto">
          <a:xfrm>
            <a:off x="7599363" y="54911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</a:pPr>
            <a:endParaRPr lang="fr-FR" sz="3600" b="1">
              <a:solidFill>
                <a:srgbClr val="FFCC99"/>
              </a:solidFill>
              <a:latin typeface="Lucida Sans Unicode" pitchFamily="34" charset="0"/>
            </a:endParaRPr>
          </a:p>
        </p:txBody>
      </p:sp>
      <p:sp>
        <p:nvSpPr>
          <p:cNvPr id="56324" name="Rectangle 10245"/>
          <p:cNvSpPr>
            <a:spLocks noChangeArrowheads="1"/>
          </p:cNvSpPr>
          <p:nvPr/>
        </p:nvSpPr>
        <p:spPr bwMode="auto">
          <a:xfrm>
            <a:off x="0" y="6497638"/>
            <a:ext cx="241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sz="1600" b="1" i="1">
                <a:solidFill>
                  <a:srgbClr val="99FF99"/>
                </a:solidFill>
              </a:rPr>
              <a:t> </a:t>
            </a:r>
          </a:p>
        </p:txBody>
      </p:sp>
      <p:sp>
        <p:nvSpPr>
          <p:cNvPr id="56325" name="Rectangle 10247"/>
          <p:cNvSpPr>
            <a:spLocks noChangeArrowheads="1"/>
          </p:cNvSpPr>
          <p:nvPr/>
        </p:nvSpPr>
        <p:spPr bwMode="auto">
          <a:xfrm>
            <a:off x="827088" y="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Condizioni di similarità e riduzione dei modelli (</a:t>
            </a:r>
            <a:r>
              <a:rPr lang="it-IT" altLang="it-IT" sz="2400" b="1" i="1"/>
              <a:t>scaling</a:t>
            </a:r>
            <a:r>
              <a:rPr lang="it-IT" altLang="it-IT" sz="2400" b="1"/>
              <a:t>)</a:t>
            </a:r>
          </a:p>
        </p:txBody>
      </p:sp>
    </p:spTree>
  </p:cSld>
  <p:clrMapOvr>
    <a:masterClrMapping/>
  </p:clrMapOvr>
  <p:transition advTm="48112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AutoShape 6"/>
          <p:cNvSpPr>
            <a:spLocks noChangeArrowheads="1"/>
          </p:cNvSpPr>
          <p:nvPr/>
        </p:nvSpPr>
        <p:spPr bwMode="auto">
          <a:xfrm>
            <a:off x="5508625" y="5084763"/>
            <a:ext cx="1008063" cy="596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232451" name="Picture 3"/>
          <p:cNvPicPr>
            <a:picLocks noChangeAspect="1" noChangeArrowheads="1"/>
          </p:cNvPicPr>
          <p:nvPr/>
        </p:nvPicPr>
        <p:blipFill>
          <a:blip r:embed="rId2" cstate="print"/>
          <a:srcRect l="24855" t="29340" r="45757" b="48244"/>
          <a:stretch>
            <a:fillRect/>
          </a:stretch>
        </p:blipFill>
        <p:spPr bwMode="auto">
          <a:xfrm>
            <a:off x="6572250" y="4572000"/>
            <a:ext cx="24288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2" name="Rectangle 2"/>
          <p:cNvSpPr>
            <a:spLocks noChangeArrowheads="1"/>
          </p:cNvSpPr>
          <p:nvPr/>
        </p:nvSpPr>
        <p:spPr bwMode="auto">
          <a:xfrm>
            <a:off x="-252413" y="6029325"/>
            <a:ext cx="3455988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it-IT" altLang="it-IT" sz="2400" b="1">
                <a:solidFill>
                  <a:srgbClr val="000000"/>
                </a:solidFill>
              </a:rPr>
              <a:t>Come si opera</a:t>
            </a:r>
            <a:r>
              <a:rPr lang="it-IT" altLang="it-IT" sz="2400" b="1">
                <a:solidFill>
                  <a:srgbClr val="F1B60F"/>
                </a:solidFill>
              </a:rPr>
              <a:t> </a:t>
            </a:r>
          </a:p>
        </p:txBody>
      </p:sp>
      <p:sp>
        <p:nvSpPr>
          <p:cNvPr id="232453" name="AutoShape 8"/>
          <p:cNvSpPr>
            <a:spLocks noChangeArrowheads="1"/>
          </p:cNvSpPr>
          <p:nvPr/>
        </p:nvSpPr>
        <p:spPr bwMode="auto">
          <a:xfrm rot="-5400000">
            <a:off x="6776244" y="3429794"/>
            <a:ext cx="1800225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232454" name="Rectangle 9"/>
          <p:cNvSpPr>
            <a:spLocks noChangeArrowheads="1"/>
          </p:cNvSpPr>
          <p:nvPr/>
        </p:nvSpPr>
        <p:spPr bwMode="auto">
          <a:xfrm>
            <a:off x="-428625" y="3357563"/>
            <a:ext cx="2016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Analisi del processo e formulazione di ipotesi</a:t>
            </a:r>
            <a:endParaRPr lang="it-IT" altLang="it-IT" sz="1400" b="1">
              <a:solidFill>
                <a:srgbClr val="000000"/>
              </a:solidFill>
            </a:endParaRPr>
          </a:p>
        </p:txBody>
      </p:sp>
      <p:sp>
        <p:nvSpPr>
          <p:cNvPr id="232455" name="Rectangle 10"/>
          <p:cNvSpPr>
            <a:spLocks noChangeArrowheads="1"/>
          </p:cNvSpPr>
          <p:nvPr/>
        </p:nvSpPr>
        <p:spPr bwMode="auto">
          <a:xfrm>
            <a:off x="1412875" y="4500563"/>
            <a:ext cx="2016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Design</a:t>
            </a:r>
          </a:p>
        </p:txBody>
      </p:sp>
      <p:sp>
        <p:nvSpPr>
          <p:cNvPr id="232456" name="Rectangle 11"/>
          <p:cNvSpPr>
            <a:spLocks noChangeArrowheads="1"/>
          </p:cNvSpPr>
          <p:nvPr/>
        </p:nvSpPr>
        <p:spPr bwMode="auto">
          <a:xfrm>
            <a:off x="4913313" y="6357938"/>
            <a:ext cx="2016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Analisi dei risultati</a:t>
            </a:r>
          </a:p>
        </p:txBody>
      </p:sp>
      <p:sp>
        <p:nvSpPr>
          <p:cNvPr id="232457" name="Rectangle 12"/>
          <p:cNvSpPr>
            <a:spLocks noChangeArrowheads="1"/>
          </p:cNvSpPr>
          <p:nvPr/>
        </p:nvSpPr>
        <p:spPr bwMode="auto">
          <a:xfrm>
            <a:off x="3857625" y="333375"/>
            <a:ext cx="26638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Utilizzo dei risultati per analisi del processo naturale</a:t>
            </a:r>
          </a:p>
        </p:txBody>
      </p:sp>
      <p:sp>
        <p:nvSpPr>
          <p:cNvPr id="232458" name="AutoShape 16"/>
          <p:cNvSpPr>
            <a:spLocks noChangeArrowheads="1"/>
          </p:cNvSpPr>
          <p:nvPr/>
        </p:nvSpPr>
        <p:spPr bwMode="auto">
          <a:xfrm rot="10800000">
            <a:off x="3563938" y="1054100"/>
            <a:ext cx="2232025" cy="7921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2324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5824538"/>
            <a:ext cx="24479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60" name="Picture 3"/>
          <p:cNvPicPr>
            <a:picLocks noChangeAspect="1" noChangeArrowheads="1"/>
          </p:cNvPicPr>
          <p:nvPr/>
        </p:nvPicPr>
        <p:blipFill>
          <a:blip r:embed="rId2" cstate="print"/>
          <a:srcRect l="67699" r="1794" b="64542"/>
          <a:stretch>
            <a:fillRect/>
          </a:stretch>
        </p:blipFill>
        <p:spPr bwMode="auto">
          <a:xfrm>
            <a:off x="6429375" y="357188"/>
            <a:ext cx="2428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6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71438"/>
            <a:ext cx="3024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6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0" y="2143125"/>
            <a:ext cx="2976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63" name="AutoShape 6"/>
          <p:cNvSpPr>
            <a:spLocks noChangeArrowheads="1"/>
          </p:cNvSpPr>
          <p:nvPr/>
        </p:nvSpPr>
        <p:spPr bwMode="auto">
          <a:xfrm>
            <a:off x="2339975" y="3192463"/>
            <a:ext cx="1008063" cy="596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FFFFFF"/>
              </a:buClr>
            </a:pPr>
            <a:endParaRPr lang="it-IT">
              <a:solidFill>
                <a:srgbClr val="000000"/>
              </a:solidFill>
            </a:endParaRPr>
          </a:p>
        </p:txBody>
      </p:sp>
      <p:grpSp>
        <p:nvGrpSpPr>
          <p:cNvPr id="2" name="Gruppo 32"/>
          <p:cNvGrpSpPr>
            <a:grpSpLocks/>
          </p:cNvGrpSpPr>
          <p:nvPr/>
        </p:nvGrpSpPr>
        <p:grpSpPr bwMode="auto">
          <a:xfrm>
            <a:off x="7643813" y="142875"/>
            <a:ext cx="928687" cy="642938"/>
            <a:chOff x="3857620" y="5786454"/>
            <a:chExt cx="928694" cy="642942"/>
          </a:xfrm>
        </p:grpSpPr>
        <p:sp>
          <p:nvSpPr>
            <p:cNvPr id="62483" name="Fumetto 4 31"/>
            <p:cNvSpPr>
              <a:spLocks noChangeArrowheads="1"/>
            </p:cNvSpPr>
            <p:nvPr/>
          </p:nvSpPr>
          <p:spPr bwMode="auto">
            <a:xfrm>
              <a:off x="3929058" y="5786454"/>
              <a:ext cx="857256" cy="642942"/>
            </a:xfrm>
            <a:prstGeom prst="cloudCallout">
              <a:avLst>
                <a:gd name="adj1" fmla="val -20833"/>
                <a:gd name="adj2" fmla="val 62500"/>
              </a:avLst>
            </a:prstGeom>
            <a:solidFill>
              <a:schemeClr val="tx1"/>
            </a:solidFill>
            <a:ln w="9525" algn="ctr">
              <a:solidFill>
                <a:schemeClr val="accent2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marL="571500" indent="-571500"/>
              <a:endParaRPr lang="it-IT"/>
            </a:p>
          </p:txBody>
        </p:sp>
        <p:pic>
          <p:nvPicPr>
            <p:cNvPr id="62484" name="Picture 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7620" y="5857892"/>
              <a:ext cx="828675" cy="51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248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2927350"/>
            <a:ext cx="27368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82" name="Rectangle 10"/>
          <p:cNvSpPr>
            <a:spLocks noChangeArrowheads="1"/>
          </p:cNvSpPr>
          <p:nvPr/>
        </p:nvSpPr>
        <p:spPr bwMode="auto">
          <a:xfrm>
            <a:off x="1403350" y="4724400"/>
            <a:ext cx="20161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rgbClr val="FFFFFF"/>
              </a:buClr>
            </a:pPr>
            <a:r>
              <a:rPr lang="it-IT" altLang="it-IT" sz="1400" b="1">
                <a:solidFill>
                  <a:srgbClr val="000000"/>
                </a:solidFill>
                <a:sym typeface="Wingdings" pitchFamily="2" charset="2"/>
              </a:rPr>
              <a:t>      costruzione e deformazione del modello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7" dur="indefinite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11" dur="indefinite"/>
                                        <p:tgtEl>
                                          <p:spTgt spid="232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15" dur="indefinite"/>
                                        <p:tgtEl>
                                          <p:spTgt spid="23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19" dur="indefinite"/>
                                        <p:tgtEl>
                                          <p:spTgt spid="23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23" dur="indefinite"/>
                                        <p:tgtEl>
                                          <p:spTgt spid="23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324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27" dur="indefinite"/>
                                        <p:tgtEl>
                                          <p:spTgt spid="23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324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31" dur="indefinite"/>
                                        <p:tgtEl>
                                          <p:spTgt spid="23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35" dur="indefinite"/>
                                        <p:tgtEl>
                                          <p:spTgt spid="232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39" dur="indefinite"/>
                                        <p:tgtEl>
                                          <p:spTgt spid="232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4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47" dur="indefinite"/>
                                        <p:tgtEl>
                                          <p:spTgt spid="232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51" dur="indefinite"/>
                                        <p:tgtEl>
                                          <p:spTgt spid="23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55" dur="indefinite"/>
                                        <p:tgtEl>
                                          <p:spTgt spid="232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59" dur="indefinite"/>
                                        <p:tgtEl>
                                          <p:spTgt spid="232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"/>
                                      </p:to>
                                    </p:set>
                                    <p:animEffect filter="image" prLst="opacity: 0.4">
                                      <p:cBhvr rctx="IE">
                                        <p:cTn id="63" dur="indefinite"/>
                                        <p:tgtEl>
                                          <p:spTgt spid="232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animBg="1"/>
      <p:bldP spid="232452" grpId="0"/>
      <p:bldP spid="232453" grpId="0" animBg="1"/>
      <p:bldP spid="232454" grpId="0"/>
      <p:bldP spid="232455" grpId="0"/>
      <p:bldP spid="232456" grpId="0"/>
      <p:bldP spid="232457" grpId="0"/>
      <p:bldP spid="232458" grpId="0" animBg="1"/>
      <p:bldP spid="23246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9" descr="DSCN07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927225"/>
            <a:ext cx="4427538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10" descr="DSCN07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27225"/>
            <a:ext cx="4427537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Rectangle 11"/>
          <p:cNvSpPr>
            <a:spLocks noChangeArrowheads="1"/>
          </p:cNvSpPr>
          <p:nvPr/>
        </p:nvSpPr>
        <p:spPr bwMode="auto">
          <a:xfrm>
            <a:off x="395288" y="5584825"/>
            <a:ext cx="8424862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0000"/>
              </a:lnSpc>
            </a:pPr>
            <a:r>
              <a:rPr lang="it-IT" altLang="it-IT"/>
              <a:t>Apparato di deformazione per taglio puro (squeeze-box) disponibile presso il Laboratorio di Modellizzazione Tettonica del CNR – IGG, Sezione di Firenze</a:t>
            </a:r>
          </a:p>
        </p:txBody>
      </p:sp>
      <p:sp>
        <p:nvSpPr>
          <p:cNvPr id="56325" name="Rectangle 12"/>
          <p:cNvSpPr>
            <a:spLocks noChangeArrowheads="1"/>
          </p:cNvSpPr>
          <p:nvPr/>
        </p:nvSpPr>
        <p:spPr bwMode="auto">
          <a:xfrm>
            <a:off x="827088" y="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Apparati di deformazione:</a:t>
            </a:r>
            <a:br>
              <a:rPr lang="it-IT" altLang="it-IT" sz="2400" b="1"/>
            </a:br>
            <a:r>
              <a:rPr lang="it-IT" altLang="it-IT" sz="2400" b="1"/>
              <a:t>gravità normale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34925" y="908050"/>
            <a:ext cx="1981200" cy="3740150"/>
            <a:chOff x="22" y="572"/>
            <a:chExt cx="1248" cy="2356"/>
          </a:xfrm>
        </p:grpSpPr>
        <p:sp>
          <p:nvSpPr>
            <p:cNvPr id="56330" name="Oval 13"/>
            <p:cNvSpPr>
              <a:spLocks noChangeArrowheads="1"/>
            </p:cNvSpPr>
            <p:nvPr/>
          </p:nvSpPr>
          <p:spPr bwMode="auto">
            <a:xfrm>
              <a:off x="22" y="1824"/>
              <a:ext cx="1248" cy="1104"/>
            </a:xfrm>
            <a:prstGeom prst="ellipse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6331" name="Line 14"/>
            <p:cNvSpPr>
              <a:spLocks noChangeShapeType="1"/>
            </p:cNvSpPr>
            <p:nvPr/>
          </p:nvSpPr>
          <p:spPr bwMode="auto">
            <a:xfrm flipV="1">
              <a:off x="646" y="768"/>
              <a:ext cx="96" cy="1056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6332" name="Rectangle 17"/>
            <p:cNvSpPr>
              <a:spLocks noChangeArrowheads="1"/>
            </p:cNvSpPr>
            <p:nvPr/>
          </p:nvSpPr>
          <p:spPr bwMode="auto">
            <a:xfrm>
              <a:off x="385" y="572"/>
              <a:ext cx="707" cy="192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</a:pPr>
              <a:r>
                <a:rPr lang="it-IT" altLang="it-IT" sz="1600"/>
                <a:t>Modello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843213" y="1196975"/>
            <a:ext cx="2098675" cy="2460625"/>
            <a:chOff x="1791" y="754"/>
            <a:chExt cx="1322" cy="1550"/>
          </a:xfrm>
        </p:grpSpPr>
        <p:sp>
          <p:nvSpPr>
            <p:cNvPr id="56328" name="Rectangle 15"/>
            <p:cNvSpPr>
              <a:spLocks noChangeArrowheads="1"/>
            </p:cNvSpPr>
            <p:nvPr/>
          </p:nvSpPr>
          <p:spPr bwMode="auto">
            <a:xfrm>
              <a:off x="1791" y="754"/>
              <a:ext cx="1322" cy="24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</a:pPr>
              <a:r>
                <a:rPr lang="it-IT" altLang="it-IT" sz="1600"/>
                <a:t>Motore passo-passo</a:t>
              </a:r>
            </a:p>
          </p:txBody>
        </p:sp>
        <p:sp>
          <p:nvSpPr>
            <p:cNvPr id="56329" name="Line 18"/>
            <p:cNvSpPr>
              <a:spLocks noChangeShapeType="1"/>
            </p:cNvSpPr>
            <p:nvPr/>
          </p:nvSpPr>
          <p:spPr bwMode="auto">
            <a:xfrm flipH="1">
              <a:off x="2366" y="1008"/>
              <a:ext cx="82" cy="1296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026" descr="DSCN074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981075"/>
            <a:ext cx="4032250" cy="3024188"/>
          </a:xfrm>
          <a:noFill/>
        </p:spPr>
      </p:pic>
      <p:pic>
        <p:nvPicPr>
          <p:cNvPr id="58371" name="Picture 1028" descr="caddell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43450" y="3748088"/>
            <a:ext cx="4221163" cy="2921000"/>
          </a:xfrm>
          <a:noFill/>
        </p:spPr>
      </p:pic>
      <p:sp>
        <p:nvSpPr>
          <p:cNvPr id="58372" name="AutoShape 1029"/>
          <p:cNvSpPr>
            <a:spLocks noChangeArrowheads="1"/>
          </p:cNvSpPr>
          <p:nvPr/>
        </p:nvSpPr>
        <p:spPr bwMode="auto">
          <a:xfrm>
            <a:off x="2268538" y="2276475"/>
            <a:ext cx="574675" cy="288925"/>
          </a:xfrm>
          <a:custGeom>
            <a:avLst/>
            <a:gdLst>
              <a:gd name="T0" fmla="*/ 11467053 w 21600"/>
              <a:gd name="T1" fmla="*/ 0 h 21600"/>
              <a:gd name="T2" fmla="*/ 0 w 21600"/>
              <a:gd name="T3" fmla="*/ 1932360 h 21600"/>
              <a:gd name="T4" fmla="*/ 11467053 w 21600"/>
              <a:gd name="T5" fmla="*/ 3864707 h 21600"/>
              <a:gd name="T6" fmla="*/ 15289416 w 21600"/>
              <a:gd name="T7" fmla="*/ 1932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58373" name="AutoShape 1030"/>
          <p:cNvSpPr>
            <a:spLocks noChangeArrowheads="1"/>
          </p:cNvSpPr>
          <p:nvPr/>
        </p:nvSpPr>
        <p:spPr bwMode="auto">
          <a:xfrm>
            <a:off x="6373813" y="4508500"/>
            <a:ext cx="574675" cy="288925"/>
          </a:xfrm>
          <a:custGeom>
            <a:avLst/>
            <a:gdLst>
              <a:gd name="T0" fmla="*/ 11467053 w 21600"/>
              <a:gd name="T1" fmla="*/ 0 h 21600"/>
              <a:gd name="T2" fmla="*/ 0 w 21600"/>
              <a:gd name="T3" fmla="*/ 1932360 h 21600"/>
              <a:gd name="T4" fmla="*/ 11467053 w 21600"/>
              <a:gd name="T5" fmla="*/ 3864707 h 21600"/>
              <a:gd name="T6" fmla="*/ 15289416 w 21600"/>
              <a:gd name="T7" fmla="*/ 1932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58374" name="Rectangle 1031"/>
          <p:cNvSpPr>
            <a:spLocks noChangeArrowheads="1"/>
          </p:cNvSpPr>
          <p:nvPr/>
        </p:nvSpPr>
        <p:spPr bwMode="auto">
          <a:xfrm>
            <a:off x="3203575" y="2133600"/>
            <a:ext cx="806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71500" indent="-571500">
              <a:lnSpc>
                <a:spcPct val="100000"/>
              </a:lnSpc>
            </a:pPr>
            <a:r>
              <a:rPr lang="it-IT" altLang="it-IT">
                <a:solidFill>
                  <a:srgbClr val="FFFF99"/>
                </a:solidFill>
              </a:rPr>
              <a:t>Model</a:t>
            </a:r>
          </a:p>
        </p:txBody>
      </p:sp>
      <p:sp>
        <p:nvSpPr>
          <p:cNvPr id="58375" name="Rectangle 1032"/>
          <p:cNvSpPr>
            <a:spLocks noChangeArrowheads="1"/>
          </p:cNvSpPr>
          <p:nvPr/>
        </p:nvSpPr>
        <p:spPr bwMode="auto">
          <a:xfrm>
            <a:off x="7437438" y="3998913"/>
            <a:ext cx="806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71500" indent="-571500">
              <a:lnSpc>
                <a:spcPct val="100000"/>
              </a:lnSpc>
            </a:pPr>
            <a:r>
              <a:rPr lang="it-IT" altLang="it-IT">
                <a:solidFill>
                  <a:srgbClr val="FFFF99"/>
                </a:solidFill>
              </a:rPr>
              <a:t>Model</a:t>
            </a:r>
          </a:p>
        </p:txBody>
      </p:sp>
      <p:sp>
        <p:nvSpPr>
          <p:cNvPr id="58376" name="Rectangle 1035"/>
          <p:cNvSpPr>
            <a:spLocks noChangeArrowheads="1"/>
          </p:cNvSpPr>
          <p:nvPr/>
        </p:nvSpPr>
        <p:spPr bwMode="auto">
          <a:xfrm>
            <a:off x="827088" y="-3048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Apparati di deformazione: gravità normale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6" descr="Foto_Tosi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557338"/>
            <a:ext cx="4430713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7" descr="Foto_Tosi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93850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Rectangle 28"/>
          <p:cNvSpPr>
            <a:spLocks noChangeArrowheads="1"/>
          </p:cNvSpPr>
          <p:nvPr/>
        </p:nvSpPr>
        <p:spPr bwMode="auto">
          <a:xfrm>
            <a:off x="395288" y="5300663"/>
            <a:ext cx="8424862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0000"/>
              </a:lnSpc>
            </a:pPr>
            <a:r>
              <a:rPr lang="it-IT" altLang="it-IT"/>
              <a:t>Apparato di deformazione per taglio puro e taglio semplice disponibile presso il Laboratorio di Modellizzazione Tettonica del CNR – IGG, Sezione di Firenze</a:t>
            </a:r>
          </a:p>
        </p:txBody>
      </p:sp>
      <p:sp>
        <p:nvSpPr>
          <p:cNvPr id="59397" name="Rectangle 29"/>
          <p:cNvSpPr>
            <a:spLocks noChangeArrowheads="1"/>
          </p:cNvSpPr>
          <p:nvPr/>
        </p:nvSpPr>
        <p:spPr bwMode="auto">
          <a:xfrm>
            <a:off x="827088" y="-3048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Apparati di deformazione: gravità normale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6" descr="centr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700" y="1268413"/>
            <a:ext cx="3787775" cy="4321175"/>
          </a:xfrm>
          <a:noFill/>
        </p:spPr>
      </p:pic>
      <p:sp>
        <p:nvSpPr>
          <p:cNvPr id="61443" name="Rectangle 12"/>
          <p:cNvSpPr>
            <a:spLocks noChangeArrowheads="1"/>
          </p:cNvSpPr>
          <p:nvPr/>
        </p:nvSpPr>
        <p:spPr bwMode="auto">
          <a:xfrm>
            <a:off x="722313" y="652463"/>
            <a:ext cx="84582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/>
            <a:r>
              <a:rPr lang="it-IT" altLang="it-IT" sz="1600"/>
              <a:t>Basata sul principio che la forza centrifuga gioca lo stesso ruolo della gravità in natura</a:t>
            </a:r>
          </a:p>
        </p:txBody>
      </p:sp>
      <p:pic>
        <p:nvPicPr>
          <p:cNvPr id="860174" name="Picture 14" descr="INLVL025"/>
          <p:cNvPicPr>
            <a:picLocks noChangeAspect="1" noChangeArrowheads="1"/>
          </p:cNvPicPr>
          <p:nvPr/>
        </p:nvPicPr>
        <p:blipFill>
          <a:blip r:embed="rId3" cstate="print"/>
          <a:srcRect l="14000" t="3999" r="12000"/>
          <a:stretch>
            <a:fillRect/>
          </a:stretch>
        </p:blipFill>
        <p:spPr bwMode="auto">
          <a:xfrm>
            <a:off x="4953000" y="1295400"/>
            <a:ext cx="32893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Rectangle 15"/>
          <p:cNvSpPr>
            <a:spLocks noChangeArrowheads="1"/>
          </p:cNvSpPr>
          <p:nvPr/>
        </p:nvSpPr>
        <p:spPr bwMode="auto">
          <a:xfrm>
            <a:off x="827088" y="-3048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400" b="1"/>
              <a:t>Apparati di deformazione: gravità aumentata</a:t>
            </a:r>
          </a:p>
        </p:txBody>
      </p:sp>
      <p:sp>
        <p:nvSpPr>
          <p:cNvPr id="61446" name="Rectangle 16"/>
          <p:cNvSpPr>
            <a:spLocks noChangeArrowheads="1"/>
          </p:cNvSpPr>
          <p:nvPr/>
        </p:nvSpPr>
        <p:spPr bwMode="auto">
          <a:xfrm>
            <a:off x="323850" y="5911850"/>
            <a:ext cx="8424863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0000"/>
              </a:lnSpc>
            </a:pPr>
            <a:r>
              <a:rPr lang="it-IT" altLang="it-IT"/>
              <a:t>Centrifuga del Laboratorio di Modellizzazione Tettonica del CNR – IGG, Sezione di Firenze</a:t>
            </a:r>
          </a:p>
        </p:txBody>
      </p:sp>
      <p:pic>
        <p:nvPicPr>
          <p:cNvPr id="860177" name="Picture 17" descr="centrif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1905000"/>
            <a:ext cx="3865562" cy="2895600"/>
          </a:xfr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1032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Costruzione e defomazione dei </a:t>
            </a:r>
            <a:r>
              <a:rPr lang="it-IT" altLang="it-IT" sz="2000" b="1" dirty="0"/>
              <a:t>modelli</a:t>
            </a:r>
          </a:p>
        </p:txBody>
      </p:sp>
      <p:pic>
        <p:nvPicPr>
          <p:cNvPr id="7" name="Filmato prepar deform strike sli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7651" y="1340768"/>
            <a:ext cx="6240693" cy="4680520"/>
          </a:xfrm>
          <a:prstGeom prst="rect">
            <a:avLst/>
          </a:prstGeom>
        </p:spPr>
      </p:pic>
      <p:sp>
        <p:nvSpPr>
          <p:cNvPr id="8" name="Rectangle 1027"/>
          <p:cNvSpPr>
            <a:spLocks noChangeArrowheads="1"/>
          </p:cNvSpPr>
          <p:nvPr/>
        </p:nvSpPr>
        <p:spPr bwMode="auto">
          <a:xfrm>
            <a:off x="395288" y="6286500"/>
            <a:ext cx="842486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0000"/>
              </a:lnSpc>
            </a:pPr>
            <a:r>
              <a:rPr lang="it-IT" altLang="it-IT" sz="1600" dirty="0" smtClean="0"/>
              <a:t>Modello di deformazione trascorrente</a:t>
            </a:r>
            <a:endParaRPr lang="it-IT" altLang="it-IT" sz="16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030" descr="DSCN797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23963" y="981075"/>
            <a:ext cx="6924675" cy="5194300"/>
          </a:xfrm>
          <a:noFill/>
        </p:spPr>
      </p:pic>
      <p:sp>
        <p:nvSpPr>
          <p:cNvPr id="69635" name="Rectangle 1032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/>
              <a:t>Osservazione diretta dei modelli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achon.free.fr/overthrust/himalaya-tib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6268084" cy="2996247"/>
          </a:xfrm>
          <a:prstGeom prst="rect">
            <a:avLst/>
          </a:prstGeom>
          <a:noFill/>
        </p:spPr>
      </p:pic>
      <p:pic>
        <p:nvPicPr>
          <p:cNvPr id="9220" name="Picture 4" descr="http://sciwebserver.science.mcmaster.ca/geo/faculty/boyce/3z03/Lewis_thrust/fold_thrust_belt.jpg"/>
          <p:cNvPicPr>
            <a:picLocks noChangeAspect="1" noChangeArrowheads="1"/>
          </p:cNvPicPr>
          <p:nvPr/>
        </p:nvPicPr>
        <p:blipFill>
          <a:blip r:embed="rId3" cstate="print"/>
          <a:srcRect t="5263"/>
          <a:stretch>
            <a:fillRect/>
          </a:stretch>
        </p:blipFill>
        <p:spPr bwMode="auto">
          <a:xfrm>
            <a:off x="4788024" y="3645024"/>
            <a:ext cx="3817832" cy="1296144"/>
          </a:xfrm>
          <a:prstGeom prst="rect">
            <a:avLst/>
          </a:prstGeom>
          <a:noFill/>
        </p:spPr>
      </p:pic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compressivi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2621" y="4797152"/>
            <a:ext cx="9035883" cy="2016224"/>
            <a:chOff x="72621" y="4797152"/>
            <a:chExt cx="9035883" cy="2016224"/>
          </a:xfrm>
        </p:grpSpPr>
        <p:pic>
          <p:nvPicPr>
            <p:cNvPr id="7" name="Picture 2" descr="C:\Federico\crop03\tectonophysics\fig-8.tif"/>
            <p:cNvPicPr>
              <a:picLocks noChangeAspect="1" noChangeArrowheads="1"/>
            </p:cNvPicPr>
            <p:nvPr/>
          </p:nvPicPr>
          <p:blipFill>
            <a:blip r:embed="rId4" cstate="print"/>
            <a:srcRect r="24087" b="56067"/>
            <a:stretch>
              <a:fillRect/>
            </a:stretch>
          </p:blipFill>
          <p:spPr bwMode="auto">
            <a:xfrm>
              <a:off x="72621" y="5157192"/>
              <a:ext cx="9035883" cy="1656184"/>
            </a:xfrm>
            <a:prstGeom prst="rect">
              <a:avLst/>
            </a:prstGeom>
            <a:noFill/>
          </p:spPr>
        </p:pic>
        <p:sp>
          <p:nvSpPr>
            <p:cNvPr id="8" name="Rectangle 58"/>
            <p:cNvSpPr>
              <a:spLocks noChangeArrowheads="1"/>
            </p:cNvSpPr>
            <p:nvPr/>
          </p:nvSpPr>
          <p:spPr bwMode="auto">
            <a:xfrm>
              <a:off x="179512" y="4797152"/>
              <a:ext cx="3600400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l" defTabSz="914400" eaLnBrk="1" fontAlgn="auto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altLang="it-IT" sz="1600" b="1" kern="0" dirty="0" smtClean="0">
                  <a:solidFill>
                    <a:sysClr val="windowText" lastClr="000000"/>
                  </a:solidFill>
                </a:rPr>
                <a:t>Appennino Settentrionale</a:t>
              </a:r>
              <a:endParaRPr lang="it-IT" altLang="it-IT" sz="1600" b="1" kern="0" noProof="0" dirty="0" smtClean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029" descr="DSCN7979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23963" y="898525"/>
            <a:ext cx="6924675" cy="5194300"/>
          </a:xfrm>
          <a:noFill/>
        </p:spPr>
      </p:pic>
      <p:sp>
        <p:nvSpPr>
          <p:cNvPr id="70659" name="Rectangle 1032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/>
              <a:t>Osservazione diretta dei modelli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7150" name="Picture 14" descr="dom196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1557338"/>
            <a:ext cx="6078538" cy="4559300"/>
          </a:xfrm>
          <a:noFill/>
        </p:spPr>
      </p:pic>
      <p:sp>
        <p:nvSpPr>
          <p:cNvPr id="71683" name="Rectangle 15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/>
              <a:t>Sezione dei modelli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027" descr="dom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935038"/>
            <a:ext cx="6264275" cy="5734050"/>
          </a:xfrm>
          <a:noFill/>
        </p:spPr>
      </p:pic>
      <p:sp>
        <p:nvSpPr>
          <p:cNvPr id="74755" name="Rectangle 1029"/>
          <p:cNvSpPr>
            <a:spLocks noChangeArrowheads="1"/>
          </p:cNvSpPr>
          <p:nvPr/>
        </p:nvSpPr>
        <p:spPr bwMode="auto">
          <a:xfrm rot="-1838036">
            <a:off x="1906588" y="1011238"/>
            <a:ext cx="2449512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30000"/>
              </a:lnSpc>
            </a:pPr>
            <a:endParaRPr lang="it-IT" altLang="it-IT" b="1">
              <a:solidFill>
                <a:srgbClr val="FFFF99"/>
              </a:solidFill>
            </a:endParaRPr>
          </a:p>
          <a:p>
            <a:pPr marL="571500" indent="-571500">
              <a:lnSpc>
                <a:spcPct val="30000"/>
              </a:lnSpc>
            </a:pPr>
            <a:r>
              <a:rPr lang="it-IT" altLang="it-IT" sz="4800" b="1">
                <a:solidFill>
                  <a:srgbClr val="FFFF99"/>
                </a:solidFill>
              </a:rPr>
              <a:t>?</a:t>
            </a:r>
            <a:endParaRPr lang="it-IT" sz="4800" b="1">
              <a:solidFill>
                <a:srgbClr val="FFFF99"/>
              </a:solidFill>
            </a:endParaRPr>
          </a:p>
        </p:txBody>
      </p:sp>
      <p:sp>
        <p:nvSpPr>
          <p:cNvPr id="74756" name="Rectangle 1030"/>
          <p:cNvSpPr>
            <a:spLocks noChangeArrowheads="1"/>
          </p:cNvSpPr>
          <p:nvPr/>
        </p:nvSpPr>
        <p:spPr bwMode="auto">
          <a:xfrm rot="1838036" flipH="1">
            <a:off x="4572000" y="1052513"/>
            <a:ext cx="2449513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30000"/>
              </a:lnSpc>
            </a:pPr>
            <a:endParaRPr lang="it-IT" altLang="it-IT" b="1">
              <a:solidFill>
                <a:srgbClr val="FFFF99"/>
              </a:solidFill>
            </a:endParaRPr>
          </a:p>
          <a:p>
            <a:pPr marL="571500" indent="-571500">
              <a:lnSpc>
                <a:spcPct val="30000"/>
              </a:lnSpc>
            </a:pPr>
            <a:r>
              <a:rPr lang="it-IT" altLang="it-IT" sz="4800" b="1">
                <a:solidFill>
                  <a:srgbClr val="FFFF99"/>
                </a:solidFill>
              </a:rPr>
              <a:t>?</a:t>
            </a:r>
            <a:endParaRPr lang="it-IT" sz="4800" b="1">
              <a:solidFill>
                <a:srgbClr val="FFFF99"/>
              </a:solidFill>
            </a:endParaRPr>
          </a:p>
        </p:txBody>
      </p:sp>
      <p:sp>
        <p:nvSpPr>
          <p:cNvPr id="74757" name="Rectangle 1032"/>
          <p:cNvSpPr>
            <a:spLocks noChangeArrowheads="1"/>
          </p:cNvSpPr>
          <p:nvPr/>
        </p:nvSpPr>
        <p:spPr bwMode="auto">
          <a:xfrm>
            <a:off x="827088" y="-2428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/>
              <a:t>Interpretazione dei risultati dei modelli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achon.free.fr/overthrust/himalaya-tib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6268084" cy="2996247"/>
          </a:xfrm>
          <a:prstGeom prst="rect">
            <a:avLst/>
          </a:prstGeom>
          <a:noFill/>
        </p:spPr>
      </p:pic>
      <p:pic>
        <p:nvPicPr>
          <p:cNvPr id="9220" name="Picture 4" descr="http://sciwebserver.science.mcmaster.ca/geo/faculty/boyce/3z03/Lewis_thrust/fold_thrust_belt.jpg"/>
          <p:cNvPicPr>
            <a:picLocks noChangeAspect="1" noChangeArrowheads="1"/>
          </p:cNvPicPr>
          <p:nvPr/>
        </p:nvPicPr>
        <p:blipFill>
          <a:blip r:embed="rId3" cstate="print"/>
          <a:srcRect t="5263"/>
          <a:stretch>
            <a:fillRect/>
          </a:stretch>
        </p:blipFill>
        <p:spPr bwMode="auto">
          <a:xfrm>
            <a:off x="4788024" y="3645024"/>
            <a:ext cx="3817832" cy="1296144"/>
          </a:xfrm>
          <a:prstGeom prst="rect">
            <a:avLst/>
          </a:prstGeom>
          <a:noFill/>
        </p:spPr>
      </p:pic>
      <p:grpSp>
        <p:nvGrpSpPr>
          <p:cNvPr id="2" name="Group 8"/>
          <p:cNvGrpSpPr/>
          <p:nvPr/>
        </p:nvGrpSpPr>
        <p:grpSpPr>
          <a:xfrm>
            <a:off x="72621" y="4797152"/>
            <a:ext cx="9035883" cy="2016224"/>
            <a:chOff x="72621" y="4797152"/>
            <a:chExt cx="9035883" cy="2016224"/>
          </a:xfrm>
        </p:grpSpPr>
        <p:pic>
          <p:nvPicPr>
            <p:cNvPr id="7" name="Picture 2" descr="C:\Federico\crop03\tectonophysics\fig-8.tif"/>
            <p:cNvPicPr>
              <a:picLocks noChangeAspect="1" noChangeArrowheads="1"/>
            </p:cNvPicPr>
            <p:nvPr/>
          </p:nvPicPr>
          <p:blipFill>
            <a:blip r:embed="rId4" cstate="print"/>
            <a:srcRect r="24087" b="56067"/>
            <a:stretch>
              <a:fillRect/>
            </a:stretch>
          </p:blipFill>
          <p:spPr bwMode="auto">
            <a:xfrm>
              <a:off x="72621" y="5157192"/>
              <a:ext cx="9035883" cy="1656184"/>
            </a:xfrm>
            <a:prstGeom prst="rect">
              <a:avLst/>
            </a:prstGeom>
            <a:noFill/>
          </p:spPr>
        </p:pic>
        <p:sp>
          <p:nvSpPr>
            <p:cNvPr id="8" name="Rectangle 58"/>
            <p:cNvSpPr>
              <a:spLocks noChangeArrowheads="1"/>
            </p:cNvSpPr>
            <p:nvPr/>
          </p:nvSpPr>
          <p:spPr bwMode="auto">
            <a:xfrm>
              <a:off x="179512" y="4797152"/>
              <a:ext cx="3600400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l" defTabSz="914400" eaLnBrk="1" fontAlgn="auto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altLang="it-IT" sz="1600" b="1" kern="0" dirty="0" smtClean="0">
                  <a:solidFill>
                    <a:sysClr val="windowText" lastClr="000000"/>
                  </a:solidFill>
                </a:rPr>
                <a:t>Appennino Settentrionale</a:t>
              </a:r>
              <a:endParaRPr lang="it-IT" altLang="it-IT" sz="1600" b="1" kern="0" noProof="0" dirty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compressiva</a:t>
            </a:r>
            <a:endParaRPr lang="it-IT" altLang="it-IT" sz="2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2" descr="04bi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3367" b="3894"/>
          <a:stretch>
            <a:fillRect/>
          </a:stretch>
        </p:blipFill>
        <p:spPr>
          <a:xfrm flipH="1">
            <a:off x="3348038" y="3717032"/>
            <a:ext cx="2808287" cy="2640012"/>
          </a:xfrm>
          <a:noFill/>
        </p:spPr>
      </p:pic>
      <p:pic>
        <p:nvPicPr>
          <p:cNvPr id="57347" name="Picture 28" descr="03bi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9810"/>
          <a:stretch>
            <a:fillRect/>
          </a:stretch>
        </p:blipFill>
        <p:spPr>
          <a:xfrm flipH="1">
            <a:off x="106363" y="3748782"/>
            <a:ext cx="3097212" cy="2576512"/>
          </a:xfrm>
          <a:noFill/>
        </p:spPr>
      </p:pic>
      <p:pic>
        <p:nvPicPr>
          <p:cNvPr id="57348" name="Picture 35" descr="06bi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23509"/>
          <a:stretch>
            <a:fillRect/>
          </a:stretch>
        </p:blipFill>
        <p:spPr>
          <a:xfrm flipH="1">
            <a:off x="6370638" y="3729732"/>
            <a:ext cx="2665412" cy="2614612"/>
          </a:xfrm>
          <a:noFill/>
        </p:spPr>
      </p:pic>
      <p:grpSp>
        <p:nvGrpSpPr>
          <p:cNvPr id="11" name="Group 10"/>
          <p:cNvGrpSpPr/>
          <p:nvPr/>
        </p:nvGrpSpPr>
        <p:grpSpPr>
          <a:xfrm>
            <a:off x="3131840" y="1124744"/>
            <a:ext cx="2880320" cy="2160240"/>
            <a:chOff x="4860032" y="548680"/>
            <a:chExt cx="4032250" cy="3024188"/>
          </a:xfrm>
        </p:grpSpPr>
        <p:pic>
          <p:nvPicPr>
            <p:cNvPr id="8" name="Picture 1026" descr="DSCN074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60032" y="548680"/>
              <a:ext cx="4032250" cy="3024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AutoShape 1029"/>
            <p:cNvSpPr>
              <a:spLocks noChangeArrowheads="1"/>
            </p:cNvSpPr>
            <p:nvPr/>
          </p:nvSpPr>
          <p:spPr bwMode="auto">
            <a:xfrm>
              <a:off x="6804720" y="1844080"/>
              <a:ext cx="574675" cy="288925"/>
            </a:xfrm>
            <a:custGeom>
              <a:avLst/>
              <a:gdLst>
                <a:gd name="T0" fmla="*/ 11467053 w 21600"/>
                <a:gd name="T1" fmla="*/ 0 h 21600"/>
                <a:gd name="T2" fmla="*/ 0 w 21600"/>
                <a:gd name="T3" fmla="*/ 1932360 h 21600"/>
                <a:gd name="T4" fmla="*/ 11467053 w 21600"/>
                <a:gd name="T5" fmla="*/ 3864707 h 21600"/>
                <a:gd name="T6" fmla="*/ 15289416 w 21600"/>
                <a:gd name="T7" fmla="*/ 193236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it-IT"/>
            </a:p>
          </p:txBody>
        </p:sp>
        <p:sp>
          <p:nvSpPr>
            <p:cNvPr id="10" name="Rectangle 1031"/>
            <p:cNvSpPr>
              <a:spLocks noChangeArrowheads="1"/>
            </p:cNvSpPr>
            <p:nvPr/>
          </p:nvSpPr>
          <p:spPr bwMode="auto">
            <a:xfrm>
              <a:off x="7739757" y="1701205"/>
              <a:ext cx="8064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571500" indent="-571500">
                <a:lnSpc>
                  <a:spcPct val="100000"/>
                </a:lnSpc>
              </a:pPr>
              <a:r>
                <a:rPr lang="it-IT" altLang="it-IT">
                  <a:solidFill>
                    <a:srgbClr val="FFFF99"/>
                  </a:solidFill>
                </a:rPr>
                <a:t>Model</a:t>
              </a:r>
            </a:p>
          </p:txBody>
        </p:sp>
      </p:grp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compressiva</a:t>
            </a:r>
            <a:endParaRPr lang="it-IT" altLang="it-IT" sz="2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66" descr="Fig_DEMscopy 2"/>
          <p:cNvPicPr>
            <a:picLocks noChangeAspect="1" noChangeArrowheads="1"/>
          </p:cNvPicPr>
          <p:nvPr/>
        </p:nvPicPr>
        <p:blipFill>
          <a:blip r:embed="rId2" cstate="print"/>
          <a:srcRect t="47747"/>
          <a:stretch>
            <a:fillRect/>
          </a:stretch>
        </p:blipFill>
        <p:spPr bwMode="auto">
          <a:xfrm>
            <a:off x="443286" y="1484784"/>
            <a:ext cx="8305178" cy="3816424"/>
          </a:xfrm>
          <a:prstGeom prst="rect">
            <a:avLst/>
          </a:prstGeom>
          <a:noFill/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compressiva</a:t>
            </a:r>
            <a:endParaRPr lang="it-IT" altLang="it-IT" sz="2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ruolo microsfere STI03"/>
          <p:cNvPicPr>
            <a:picLocks noChangeAspect="1" noChangeArrowheads="1"/>
          </p:cNvPicPr>
          <p:nvPr/>
        </p:nvPicPr>
        <p:blipFill>
          <a:blip r:embed="rId2" cstate="print"/>
          <a:srcRect t="52615" r="11882" b="6224"/>
          <a:stretch>
            <a:fillRect/>
          </a:stretch>
        </p:blipFill>
        <p:spPr bwMode="auto">
          <a:xfrm>
            <a:off x="405256" y="1340768"/>
            <a:ext cx="810061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no-microsfere STI10"/>
          <p:cNvPicPr>
            <a:picLocks noChangeAspect="1" noChangeArrowheads="1"/>
          </p:cNvPicPr>
          <p:nvPr/>
        </p:nvPicPr>
        <p:blipFill>
          <a:blip r:embed="rId3" cstate="print"/>
          <a:srcRect t="13617" b="49632"/>
          <a:stretch>
            <a:fillRect/>
          </a:stretch>
        </p:blipFill>
        <p:spPr bwMode="auto">
          <a:xfrm>
            <a:off x="323528" y="3861048"/>
            <a:ext cx="826407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compressiva</a:t>
            </a:r>
            <a:endParaRPr lang="it-IT" altLang="it-IT" sz="2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2.bp.blogspot.com/-Ho0Hxq76oyU/T2ubTpvGCBI/AAAAAAAAADw/bZIpvo4uduI/s1600/rift-valley-formation-leads-to-earthquakes_5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3456384" cy="2411614"/>
          </a:xfrm>
          <a:prstGeom prst="rect">
            <a:avLst/>
          </a:prstGeom>
          <a:noFill/>
        </p:spPr>
      </p:pic>
      <p:pic>
        <p:nvPicPr>
          <p:cNvPr id="6148" name="Picture 4" descr="http://www.vialattea.net/spaw/image/geologia/RiftValley/06Grandi_laghi_afr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1124744"/>
            <a:ext cx="4005653" cy="4968552"/>
          </a:xfrm>
          <a:prstGeom prst="rect">
            <a:avLst/>
          </a:prstGeom>
          <a:noFill/>
        </p:spPr>
      </p:pic>
      <p:pic>
        <p:nvPicPr>
          <p:cNvPr id="7" name="Picture 4" descr="Figure 1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401506"/>
            <a:ext cx="3456384" cy="3267855"/>
          </a:xfrm>
          <a:prstGeom prst="rect">
            <a:avLst/>
          </a:prstGeom>
          <a:noFill/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estensionale</a:t>
            </a:r>
            <a:endParaRPr lang="it-IT" altLang="it-IT" sz="20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estensionale</a:t>
            </a:r>
            <a:endParaRPr lang="it-IT" altLang="it-IT" sz="2000" b="1" dirty="0"/>
          </a:p>
        </p:txBody>
      </p:sp>
      <p:pic>
        <p:nvPicPr>
          <p:cNvPr id="7" name="Film exp 30° NEW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6841" y="1412776"/>
            <a:ext cx="9160841" cy="4301805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0" y="1466109"/>
            <a:ext cx="8639944" cy="2448272"/>
            <a:chOff x="0" y="1466109"/>
            <a:chExt cx="8639944" cy="2448272"/>
          </a:xfrm>
        </p:grpSpPr>
        <p:grpSp>
          <p:nvGrpSpPr>
            <p:cNvPr id="26" name="Group 25"/>
            <p:cNvGrpSpPr/>
            <p:nvPr/>
          </p:nvGrpSpPr>
          <p:grpSpPr>
            <a:xfrm>
              <a:off x="0" y="1466109"/>
              <a:ext cx="8639944" cy="2448272"/>
              <a:chOff x="0" y="2348880"/>
              <a:chExt cx="8639944" cy="2448272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0" y="4005064"/>
                <a:ext cx="8639944" cy="792088"/>
                <a:chOff x="0" y="4005064"/>
                <a:chExt cx="8639944" cy="792088"/>
              </a:xfrm>
            </p:grpSpPr>
            <p:cxnSp>
              <p:nvCxnSpPr>
                <p:cNvPr id="6" name="Straight Connector 5"/>
                <p:cNvCxnSpPr/>
                <p:nvPr/>
              </p:nvCxnSpPr>
              <p:spPr bwMode="auto">
                <a:xfrm>
                  <a:off x="0" y="4005064"/>
                  <a:ext cx="3779912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2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" name="Straight Connector 8"/>
                <p:cNvCxnSpPr/>
                <p:nvPr/>
              </p:nvCxnSpPr>
              <p:spPr bwMode="auto">
                <a:xfrm>
                  <a:off x="3779912" y="4005064"/>
                  <a:ext cx="1080120" cy="792088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2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" name="Straight Connector 11"/>
                <p:cNvCxnSpPr/>
                <p:nvPr/>
              </p:nvCxnSpPr>
              <p:spPr bwMode="auto">
                <a:xfrm>
                  <a:off x="4860032" y="4797152"/>
                  <a:ext cx="3779912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2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15" name="Straight Connector 14"/>
              <p:cNvCxnSpPr/>
              <p:nvPr/>
            </p:nvCxnSpPr>
            <p:spPr bwMode="auto">
              <a:xfrm flipV="1">
                <a:off x="0" y="2348880"/>
                <a:ext cx="0" cy="1656184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Straight Connector 17"/>
              <p:cNvCxnSpPr/>
              <p:nvPr/>
            </p:nvCxnSpPr>
            <p:spPr bwMode="auto">
              <a:xfrm>
                <a:off x="0" y="2348880"/>
                <a:ext cx="853244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3" name="Straight Connector 22"/>
              <p:cNvCxnSpPr/>
              <p:nvPr/>
            </p:nvCxnSpPr>
            <p:spPr bwMode="auto">
              <a:xfrm flipH="1" flipV="1">
                <a:off x="8532440" y="2348880"/>
                <a:ext cx="72008" cy="2448272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8" name="Straight Arrow Connector 27"/>
            <p:cNvCxnSpPr/>
            <p:nvPr/>
          </p:nvCxnSpPr>
          <p:spPr bwMode="auto">
            <a:xfrm flipV="1">
              <a:off x="4572000" y="2474221"/>
              <a:ext cx="504056" cy="1008112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estensionale</a:t>
            </a:r>
            <a:endParaRPr lang="it-IT" altLang="it-IT" sz="2000" b="1" dirty="0"/>
          </a:p>
        </p:txBody>
      </p:sp>
      <p:pic>
        <p:nvPicPr>
          <p:cNvPr id="4" name="Picture 3" descr="Model 19062012 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040" y="548680"/>
            <a:ext cx="8388424" cy="3939090"/>
          </a:xfrm>
          <a:prstGeom prst="rect">
            <a:avLst/>
          </a:prstGeom>
        </p:spPr>
      </p:pic>
      <p:pic>
        <p:nvPicPr>
          <p:cNvPr id="6" name="Picture 1032" descr="01 sect2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725144"/>
            <a:ext cx="8001000" cy="20732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128792" cy="520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compressivi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deformazione estensionale</a:t>
            </a:r>
            <a:endParaRPr lang="it-IT" altLang="it-IT" sz="2000" b="1" dirty="0"/>
          </a:p>
        </p:txBody>
      </p:sp>
      <p:pic>
        <p:nvPicPr>
          <p:cNvPr id="7" name="Movie Standard Experimen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47664" y="1901329"/>
            <a:ext cx="5976664" cy="3649407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stabilità del David di Michelangelo</a:t>
            </a:r>
            <a:endParaRPr lang="it-IT" altLang="it-IT" sz="2000" b="1" dirty="0"/>
          </a:p>
        </p:txBody>
      </p:sp>
      <p:pic>
        <p:nvPicPr>
          <p:cNvPr id="184322" name="Picture 2" descr="C:\GIACOMO-DATI\Lavori\In progress\david\Foto varie\DSCN06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48680"/>
            <a:ext cx="4032448" cy="3024336"/>
          </a:xfrm>
          <a:prstGeom prst="rect">
            <a:avLst/>
          </a:prstGeom>
          <a:noFill/>
        </p:spPr>
      </p:pic>
      <p:pic>
        <p:nvPicPr>
          <p:cNvPr id="184324" name="Picture 4" descr="C:\GIACOMO-DATI\Lavori\In progress\david\Foto varie\DSCN0675.jpg"/>
          <p:cNvPicPr>
            <a:picLocks noChangeAspect="1" noChangeArrowheads="1"/>
          </p:cNvPicPr>
          <p:nvPr/>
        </p:nvPicPr>
        <p:blipFill>
          <a:blip r:embed="rId3" cstate="print"/>
          <a:srcRect l="37794" t="27004" r="21876" b="18369"/>
          <a:stretch>
            <a:fillRect/>
          </a:stretch>
        </p:blipFill>
        <p:spPr bwMode="auto">
          <a:xfrm>
            <a:off x="179512" y="3861048"/>
            <a:ext cx="2808312" cy="2808312"/>
          </a:xfrm>
          <a:prstGeom prst="rect">
            <a:avLst/>
          </a:prstGeom>
          <a:noFill/>
        </p:spPr>
      </p:pic>
      <p:pic>
        <p:nvPicPr>
          <p:cNvPr id="184325" name="Picture 5" descr="C:\GIACOMO-DATI\Lavori\In progress\david\Foto varie\DSCN0684.jpg"/>
          <p:cNvPicPr>
            <a:picLocks noChangeAspect="1" noChangeArrowheads="1"/>
          </p:cNvPicPr>
          <p:nvPr/>
        </p:nvPicPr>
        <p:blipFill>
          <a:blip r:embed="rId4" cstate="print"/>
          <a:srcRect l="17880" t="14549" r="20118" b="5430"/>
          <a:stretch>
            <a:fillRect/>
          </a:stretch>
        </p:blipFill>
        <p:spPr bwMode="auto">
          <a:xfrm>
            <a:off x="3203848" y="3861048"/>
            <a:ext cx="2952328" cy="2808312"/>
          </a:xfrm>
          <a:prstGeom prst="rect">
            <a:avLst/>
          </a:prstGeom>
          <a:noFill/>
        </p:spPr>
      </p:pic>
      <p:pic>
        <p:nvPicPr>
          <p:cNvPr id="184326" name="Picture 6" descr="C:\GIACOMO-DATI\Lavori\In progress\david\Foto varie\DSCN0687.jpg"/>
          <p:cNvPicPr>
            <a:picLocks noChangeAspect="1" noChangeArrowheads="1"/>
          </p:cNvPicPr>
          <p:nvPr/>
        </p:nvPicPr>
        <p:blipFill>
          <a:blip r:embed="rId5" cstate="print"/>
          <a:srcRect l="16889" t="2844" r="17852" b="2657"/>
          <a:stretch>
            <a:fillRect/>
          </a:stretch>
        </p:blipFill>
        <p:spPr bwMode="auto">
          <a:xfrm>
            <a:off x="6372200" y="3854026"/>
            <a:ext cx="2592288" cy="281533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9"/>
          <p:cNvSpPr>
            <a:spLocks noChangeArrowheads="1"/>
          </p:cNvSpPr>
          <p:nvPr/>
        </p:nvSpPr>
        <p:spPr bwMode="auto">
          <a:xfrm>
            <a:off x="827088" y="-306388"/>
            <a:ext cx="75438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2000" b="1" dirty="0" smtClean="0"/>
              <a:t>Esempi: frana del Vajont</a:t>
            </a:r>
            <a:endParaRPr lang="it-IT" altLang="it-IT" sz="2000" b="1" dirty="0"/>
          </a:p>
        </p:txBody>
      </p:sp>
      <p:pic>
        <p:nvPicPr>
          <p:cNvPr id="7" name="Picture 7" descr="DIAPO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0484" y="3657847"/>
            <a:ext cx="4018000" cy="3011513"/>
          </a:xfrm>
          <a:prstGeom prst="rect">
            <a:avLst/>
          </a:prstGeom>
          <a:noFill/>
        </p:spPr>
      </p:pic>
      <p:pic>
        <p:nvPicPr>
          <p:cNvPr id="8" name="Picture 1026" descr="DIAPO4jpg"/>
          <p:cNvPicPr>
            <a:picLocks noChangeAspect="1" noChangeArrowheads="1"/>
          </p:cNvPicPr>
          <p:nvPr/>
        </p:nvPicPr>
        <p:blipFill>
          <a:blip r:embed="rId3" cstate="print"/>
          <a:srcRect l="12343" t="19174" r="29599" b="31283"/>
          <a:stretch>
            <a:fillRect/>
          </a:stretch>
        </p:blipFill>
        <p:spPr bwMode="auto">
          <a:xfrm>
            <a:off x="240383" y="3671313"/>
            <a:ext cx="4392487" cy="2998046"/>
          </a:xfrm>
          <a:prstGeom prst="rect">
            <a:avLst/>
          </a:prstGeom>
          <a:noFill/>
        </p:spPr>
      </p:pic>
      <p:pic>
        <p:nvPicPr>
          <p:cNvPr id="9" name="Picture 6" descr="DSCN42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3322" y="484881"/>
            <a:ext cx="4032325" cy="302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 descr="Vaiont 056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17326" y="484881"/>
            <a:ext cx="4038600" cy="3028950"/>
          </a:xfrm>
          <a:noFill/>
          <a:ln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332656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2000" dirty="0" smtClean="0">
                <a:solidFill>
                  <a:prstClr val="black"/>
                </a:solidFill>
                <a:latin typeface="Arial Rounded MT Bold" pitchFamily="34" charset="0"/>
              </a:rPr>
              <a:t>Le rocce si piegano e si rompono: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it-IT" sz="2000" dirty="0" smtClean="0">
                <a:solidFill>
                  <a:prstClr val="black"/>
                </a:solidFill>
                <a:latin typeface="Arial Rounded MT Bold" pitchFamily="34" charset="0"/>
              </a:rPr>
              <a:t>riproduzione </a:t>
            </a:r>
            <a:r>
              <a:rPr lang="it-IT" sz="2000" dirty="0">
                <a:solidFill>
                  <a:prstClr val="black"/>
                </a:solidFill>
                <a:latin typeface="Arial Rounded MT Bold" pitchFamily="34" charset="0"/>
              </a:rPr>
              <a:t>in scala dei fenomeni </a:t>
            </a:r>
            <a:r>
              <a:rPr lang="it-IT" sz="2000" dirty="0" smtClean="0">
                <a:solidFill>
                  <a:prstClr val="black"/>
                </a:solidFill>
                <a:latin typeface="Arial Rounded MT Bold" pitchFamily="34" charset="0"/>
              </a:rPr>
              <a:t>deformativi</a:t>
            </a:r>
            <a:endParaRPr lang="it-IT" sz="2000" dirty="0">
              <a:solidFill>
                <a:prstClr val="black"/>
              </a:solidFill>
              <a:latin typeface="Arial Rounded MT Bold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51520" y="4077072"/>
            <a:ext cx="8496944" cy="1872208"/>
            <a:chOff x="251520" y="4077072"/>
            <a:chExt cx="8496944" cy="1872208"/>
          </a:xfrm>
        </p:grpSpPr>
        <p:sp>
          <p:nvSpPr>
            <p:cNvPr id="5" name="Rectangle 4"/>
            <p:cNvSpPr/>
            <p:nvPr/>
          </p:nvSpPr>
          <p:spPr>
            <a:xfrm>
              <a:off x="251520" y="4690011"/>
              <a:ext cx="49685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it-IT" sz="2000" dirty="0" smtClean="0">
                  <a:solidFill>
                    <a:prstClr val="black"/>
                  </a:solidFill>
                  <a:latin typeface="Arial Rounded MT Bold" pitchFamily="34" charset="0"/>
                </a:rPr>
                <a:t>Parte 2. </a:t>
              </a:r>
              <a:r>
                <a:rPr lang="it-IT" sz="1600" dirty="0" smtClean="0">
                  <a:solidFill>
                    <a:prstClr val="black"/>
                  </a:solidFill>
                  <a:latin typeface="Arial Rounded MT Bold" pitchFamily="34" charset="0"/>
                </a:rPr>
                <a:t>Semplici esperimenti per la riproduzione di alcuni processi deformativi</a:t>
              </a:r>
              <a:endParaRPr lang="it-IT" sz="1600" dirty="0">
                <a:solidFill>
                  <a:prstClr val="black"/>
                </a:solidFill>
                <a:latin typeface="Arial Rounded MT Bold" pitchFamily="34" charset="0"/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12676" b="4928"/>
            <a:stretch>
              <a:fillRect/>
            </a:stretch>
          </p:blipFill>
          <p:spPr bwMode="auto">
            <a:xfrm>
              <a:off x="5436096" y="4077072"/>
              <a:ext cx="3312368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8"/>
          <p:cNvGrpSpPr/>
          <p:nvPr/>
        </p:nvGrpSpPr>
        <p:grpSpPr>
          <a:xfrm>
            <a:off x="251520" y="1772816"/>
            <a:ext cx="8424936" cy="1584176"/>
            <a:chOff x="251520" y="1772816"/>
            <a:chExt cx="8424936" cy="1584176"/>
          </a:xfrm>
        </p:grpSpPr>
        <p:sp>
          <p:nvSpPr>
            <p:cNvPr id="4" name="Rectangle 3"/>
            <p:cNvSpPr/>
            <p:nvPr/>
          </p:nvSpPr>
          <p:spPr>
            <a:xfrm>
              <a:off x="251520" y="2241739"/>
              <a:ext cx="48965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</a:pPr>
              <a:r>
                <a:rPr lang="it-IT" sz="2000" dirty="0" smtClean="0">
                  <a:solidFill>
                    <a:prstClr val="black"/>
                  </a:solidFill>
                  <a:latin typeface="Arial Rounded MT Bold" pitchFamily="34" charset="0"/>
                </a:rPr>
                <a:t>Parte 1. </a:t>
              </a:r>
              <a:r>
                <a:rPr lang="it-IT" sz="1600" dirty="0" smtClean="0">
                  <a:solidFill>
                    <a:prstClr val="black"/>
                  </a:solidFill>
                  <a:latin typeface="Arial Rounded MT Bold" pitchFamily="34" charset="0"/>
                </a:rPr>
                <a:t>Analisi dei processi deformativi e loro riproduzione in laboratorio</a:t>
              </a:r>
              <a:endParaRPr lang="it-IT" sz="1600" dirty="0">
                <a:solidFill>
                  <a:prstClr val="black"/>
                </a:solidFill>
                <a:latin typeface="Arial Rounded MT Bold" pitchFamily="34" charset="0"/>
              </a:endParaRPr>
            </a:p>
          </p:txBody>
        </p:sp>
        <p:pic>
          <p:nvPicPr>
            <p:cNvPr id="7" name="Picture 9" descr="DSCN0741"/>
            <p:cNvPicPr>
              <a:picLocks noChangeAspect="1" noChangeArrowheads="1"/>
            </p:cNvPicPr>
            <p:nvPr/>
          </p:nvPicPr>
          <p:blipFill>
            <a:blip r:embed="rId3" cstate="print"/>
            <a:srcRect t="23880" b="10450"/>
            <a:stretch>
              <a:fillRect/>
            </a:stretch>
          </p:blipFill>
          <p:spPr bwMode="auto">
            <a:xfrm>
              <a:off x="5460401" y="1772816"/>
              <a:ext cx="3216055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23528" y="60325"/>
            <a:ext cx="670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2000" b="1" dirty="0" smtClean="0"/>
              <a:t>La ricetta: l’Himalaya in 30 secondi</a:t>
            </a:r>
            <a:endParaRPr lang="it-IT" sz="2000" b="1" dirty="0"/>
          </a:p>
        </p:txBody>
      </p:sp>
      <p:pic>
        <p:nvPicPr>
          <p:cNvPr id="7170" name="Picture 2" descr="http://www.peccatidigola.info/public/image/IMGP0764.JPG"/>
          <p:cNvPicPr>
            <a:picLocks noChangeAspect="1" noChangeArrowheads="1"/>
          </p:cNvPicPr>
          <p:nvPr/>
        </p:nvPicPr>
        <p:blipFill>
          <a:blip r:embed="rId2" cstate="print"/>
          <a:srcRect l="5455" t="7273" r="7273" b="10909"/>
          <a:stretch>
            <a:fillRect/>
          </a:stretch>
        </p:blipFill>
        <p:spPr bwMode="auto">
          <a:xfrm>
            <a:off x="6588224" y="188640"/>
            <a:ext cx="2355462" cy="165618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221088"/>
            <a:ext cx="3254121" cy="22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283968" y="1652022"/>
            <a:ext cx="432048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Ingredienti: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-sabbia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-farina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-1 scatola di cioccolatini (o comunque una scatola trasparente, abbastanza resistente)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-1 pezzo di legno (per “muro mobile”)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Tempo di preparazione: 10 min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Posizionare il pezzo di legno (muro mobile) a circa meta della scatola. Stendere in alternanza strati di sabbia e farina in una metà della scatola, compattandoli via via con apposito strumento (anche un batticarne può andare bene). 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Estendere a piacimento muovendo il muro mobile verso l’estremità libera della scatola.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/>
          </a:p>
        </p:txBody>
      </p:sp>
      <p:sp>
        <p:nvSpPr>
          <p:cNvPr id="10" name="Rectangle 1032"/>
          <p:cNvSpPr>
            <a:spLocks noChangeArrowheads="1"/>
          </p:cNvSpPr>
          <p:nvPr/>
        </p:nvSpPr>
        <p:spPr bwMode="auto">
          <a:xfrm>
            <a:off x="4139952" y="6453336"/>
            <a:ext cx="532859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  <a:spcBef>
                <a:spcPct val="0"/>
              </a:spcBef>
              <a:buClrTx/>
            </a:pPr>
            <a:r>
              <a:rPr lang="it-IT" altLang="it-IT" sz="1400" b="1" dirty="0" smtClean="0"/>
              <a:t>Per ulteriori idee:  </a:t>
            </a:r>
            <a:r>
              <a:rPr lang="it-IT" altLang="it-IT" sz="1600" b="1" dirty="0" smtClean="0"/>
              <a:t>www.earthlearningidea.com</a:t>
            </a:r>
            <a:endParaRPr lang="it-IT" altLang="it-IT" sz="1600" b="1" dirty="0"/>
          </a:p>
        </p:txBody>
      </p:sp>
      <p:pic>
        <p:nvPicPr>
          <p:cNvPr id="2" name="Picture 2" descr="http://prevedereilpassato.linxedizioni.it/files/2010/03/hi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340768"/>
            <a:ext cx="3295009" cy="21772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23528" y="60325"/>
            <a:ext cx="670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2000" b="1" dirty="0" smtClean="0"/>
              <a:t>La ricetta: una rift valley in 30 secondi</a:t>
            </a:r>
            <a:endParaRPr lang="it-IT" sz="2000" b="1" dirty="0"/>
          </a:p>
        </p:txBody>
      </p:sp>
      <p:pic>
        <p:nvPicPr>
          <p:cNvPr id="7170" name="Picture 2" descr="http://www.peccatidigola.info/public/image/IMGP0764.JPG"/>
          <p:cNvPicPr>
            <a:picLocks noChangeAspect="1" noChangeArrowheads="1"/>
          </p:cNvPicPr>
          <p:nvPr/>
        </p:nvPicPr>
        <p:blipFill>
          <a:blip r:embed="rId2" cstate="print"/>
          <a:srcRect l="5455" t="7273" r="7273" b="10909"/>
          <a:stretch>
            <a:fillRect/>
          </a:stretch>
        </p:blipFill>
        <p:spPr bwMode="auto">
          <a:xfrm>
            <a:off x="6588224" y="188640"/>
            <a:ext cx="2355462" cy="1656184"/>
          </a:xfrm>
          <a:prstGeom prst="rect">
            <a:avLst/>
          </a:prstGeom>
          <a:noFill/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283968" y="1549816"/>
            <a:ext cx="4320480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Ingredienti: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-sabbia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-farina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-1 scatola di cioccolatini (o comunque una scatola trasparente, abbastanza resistente)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-1 pezzo di legno (per “muro mobile”) con forma ad “L”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Tempo di preparazione: 10 min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Posizionare il pezzo di legno (muro mobile) a circa meta della scatola. Stendere in alternanza strati di sabbia e farina in una metà della scatola, compattandoli via via con apposito strumento (anche un batticarne può andare bene). 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Estendere a piacimento muovendo il muro mobile verso l’estremità libera della scatola.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/>
          </a:p>
        </p:txBody>
      </p:sp>
      <p:pic>
        <p:nvPicPr>
          <p:cNvPr id="12" name="Picture 11" descr="DSCN0282.JPG"/>
          <p:cNvPicPr>
            <a:picLocks noChangeAspect="1"/>
          </p:cNvPicPr>
          <p:nvPr/>
        </p:nvPicPr>
        <p:blipFill>
          <a:blip r:embed="rId3" cstate="print"/>
          <a:srcRect l="28350" t="26900" r="16526" b="23750"/>
          <a:stretch>
            <a:fillRect/>
          </a:stretch>
        </p:blipFill>
        <p:spPr>
          <a:xfrm>
            <a:off x="467544" y="4077072"/>
            <a:ext cx="3283840" cy="2204864"/>
          </a:xfrm>
          <a:prstGeom prst="rect">
            <a:avLst/>
          </a:prstGeom>
        </p:spPr>
      </p:pic>
      <p:pic>
        <p:nvPicPr>
          <p:cNvPr id="13" name="Picture 12" descr="DSCN0280.JPG"/>
          <p:cNvPicPr>
            <a:picLocks noChangeAspect="1"/>
          </p:cNvPicPr>
          <p:nvPr/>
        </p:nvPicPr>
        <p:blipFill>
          <a:blip r:embed="rId4" cstate="print"/>
          <a:srcRect l="30712" t="36350" r="25189" b="26900"/>
          <a:stretch>
            <a:fillRect/>
          </a:stretch>
        </p:blipFill>
        <p:spPr>
          <a:xfrm>
            <a:off x="467545" y="1556792"/>
            <a:ext cx="3240359" cy="2042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eccatidigola.info/public/image/IMGP0764.JPG"/>
          <p:cNvPicPr>
            <a:picLocks noChangeAspect="1" noChangeArrowheads="1"/>
          </p:cNvPicPr>
          <p:nvPr/>
        </p:nvPicPr>
        <p:blipFill>
          <a:blip r:embed="rId2" cstate="print"/>
          <a:srcRect l="5455" t="7273" r="7273" b="10909"/>
          <a:stretch>
            <a:fillRect/>
          </a:stretch>
        </p:blipFill>
        <p:spPr bwMode="auto">
          <a:xfrm>
            <a:off x="6588224" y="188640"/>
            <a:ext cx="2355462" cy="1656184"/>
          </a:xfrm>
          <a:prstGeom prst="rect">
            <a:avLst/>
          </a:prstGeom>
          <a:noFill/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283968" y="1958637"/>
            <a:ext cx="432048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Ingredienti: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-sabbia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-1 placca mobile di plexiglas (o legno o comunque materiale rigido) tagliata con uno “scalino” centrale (meglio a 45°)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Tempo di preparazione: 10 min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 smtClean="0"/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1600" dirty="0" smtClean="0"/>
              <a:t>Posizionare il pezzo di plexiglas (o legno) su un tavolo. Stendere sopra di esso la sabbia. Tirare  la placca mobile  in direzione dello scalino o dalla parte opposta per ottenere un bacino di pull-apart (releasing bend) o una piccola catena montuosa (restraining bend)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endParaRPr lang="it-IT" sz="1600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95536" y="44624"/>
            <a:ext cx="8568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2000" b="1" dirty="0" smtClean="0"/>
              <a:t>Tettonica trascorrente: 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2000" b="1" dirty="0" smtClean="0"/>
              <a:t>San Andreas, pull-apart e restraining bends</a:t>
            </a:r>
            <a:endParaRPr lang="it-IT" sz="2000" b="1" dirty="0"/>
          </a:p>
        </p:txBody>
      </p:sp>
      <p:pic>
        <p:nvPicPr>
          <p:cNvPr id="6" name="Picture 5" descr="DSCN0282.JPG"/>
          <p:cNvPicPr>
            <a:picLocks noChangeAspect="1"/>
          </p:cNvPicPr>
          <p:nvPr/>
        </p:nvPicPr>
        <p:blipFill>
          <a:blip r:embed="rId3" cstate="print"/>
          <a:srcRect l="4725" t="15750" b="14951"/>
          <a:stretch>
            <a:fillRect/>
          </a:stretch>
        </p:blipFill>
        <p:spPr>
          <a:xfrm>
            <a:off x="179512" y="3861048"/>
            <a:ext cx="3744416" cy="2042647"/>
          </a:xfrm>
          <a:prstGeom prst="rect">
            <a:avLst/>
          </a:prstGeom>
        </p:spPr>
      </p:pic>
      <p:pic>
        <p:nvPicPr>
          <p:cNvPr id="9" name="Picture 8" descr="DSCN0281.JPG"/>
          <p:cNvPicPr>
            <a:picLocks noChangeAspect="1"/>
          </p:cNvPicPr>
          <p:nvPr/>
        </p:nvPicPr>
        <p:blipFill>
          <a:blip r:embed="rId4" cstate="print"/>
          <a:srcRect l="2762" t="16800" r="6677" b="9701"/>
          <a:stretch>
            <a:fillRect/>
          </a:stretch>
        </p:blipFill>
        <p:spPr>
          <a:xfrm>
            <a:off x="215516" y="1268760"/>
            <a:ext cx="3672408" cy="2235378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251520" y="1916832"/>
            <a:ext cx="3600400" cy="720080"/>
            <a:chOff x="251520" y="4509120"/>
            <a:chExt cx="3600400" cy="72008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1475656" y="4509120"/>
              <a:ext cx="720080" cy="720080"/>
            </a:xfrm>
            <a:prstGeom prst="line">
              <a:avLst/>
            </a:prstGeom>
            <a:ln w="3810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51520" y="4509120"/>
              <a:ext cx="1224136" cy="0"/>
            </a:xfrm>
            <a:prstGeom prst="line">
              <a:avLst/>
            </a:prstGeom>
            <a:ln w="3810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195736" y="5229200"/>
              <a:ext cx="1656184" cy="0"/>
            </a:xfrm>
            <a:prstGeom prst="line">
              <a:avLst/>
            </a:prstGeom>
            <a:ln w="3810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1295400" y="60325"/>
            <a:ext cx="670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</a:pPr>
            <a:r>
              <a:rPr lang="it-IT" sz="2000" b="1" dirty="0" smtClean="0"/>
              <a:t>Deformazione duttile: il lento movimento dei ghiacciai</a:t>
            </a:r>
            <a:endParaRPr lang="it-IT" sz="2000" b="1" dirty="0"/>
          </a:p>
        </p:txBody>
      </p:sp>
      <p:pic>
        <p:nvPicPr>
          <p:cNvPr id="3074" name="Picture 2" descr="http://sphotos-e.ak.fbcdn.net/hphotos-ak-ash3/74807_10151213352679758_538558244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5544616" cy="55446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41892"/>
          <a:stretch>
            <a:fillRect/>
          </a:stretch>
        </p:blipFill>
        <p:spPr bwMode="auto">
          <a:xfrm>
            <a:off x="966172" y="1844824"/>
            <a:ext cx="735024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compressivi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http://www.rivistageomedia.it/images/2012/Co-sismico_Displacement_Map_RSAT_D_1024x724p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045799" cy="5688632"/>
          </a:xfrm>
          <a:prstGeom prst="rect">
            <a:avLst/>
          </a:prstGeom>
          <a:noFill/>
        </p:spPr>
      </p:pic>
      <p:sp>
        <p:nvSpPr>
          <p:cNvPr id="3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compressivi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2.bp.blogspot.com/-Ho0Hxq76oyU/T2ubTpvGCBI/AAAAAAAAADw/bZIpvo4uduI/s1600/rift-valley-formation-leads-to-earthquakes_5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4191000" cy="2924176"/>
          </a:xfrm>
          <a:prstGeom prst="rect">
            <a:avLst/>
          </a:prstGeom>
          <a:noFill/>
        </p:spPr>
      </p:pic>
      <p:pic>
        <p:nvPicPr>
          <p:cNvPr id="6148" name="Picture 4" descr="http://www.vialattea.net/spaw/image/geologia/RiftValley/06Grandi_laghi_afr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1124744"/>
            <a:ext cx="4005653" cy="4968552"/>
          </a:xfrm>
          <a:prstGeom prst="rect">
            <a:avLst/>
          </a:prstGeom>
          <a:noFill/>
        </p:spPr>
      </p:pic>
      <p:sp>
        <p:nvSpPr>
          <p:cNvPr id="5" name="Rectangle 58"/>
          <p:cNvSpPr>
            <a:spLocks noChangeArrowheads="1"/>
          </p:cNvSpPr>
          <p:nvPr/>
        </p:nvSpPr>
        <p:spPr bwMode="auto">
          <a:xfrm>
            <a:off x="800100" y="0"/>
            <a:ext cx="7543800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2400" b="1" kern="0" noProof="0" dirty="0" smtClean="0">
                <a:solidFill>
                  <a:sysClr val="windowText" lastClr="000000"/>
                </a:solidFill>
              </a:rPr>
              <a:t>Sistemi estensionali </a:t>
            </a:r>
            <a:endParaRPr kumimoji="0" lang="it-IT" altLang="it-IT" sz="2400" b="1" i="0" u="none" strike="noStrike" kern="0" cap="none" spc="0" normalizeH="0" baseline="0" noProof="0" dirty="0">
              <a:ln>
                <a:noFill/>
              </a:ln>
              <a:solidFill>
                <a:srgbClr val="F1B60F"/>
              </a:solidFill>
              <a:effectLst/>
              <a:uLnTx/>
              <a:uFillTx/>
            </a:endParaRPr>
          </a:p>
        </p:txBody>
      </p:sp>
      <p:sp>
        <p:nvSpPr>
          <p:cNvPr id="8" name="Rectangle 58"/>
          <p:cNvSpPr>
            <a:spLocks noChangeArrowheads="1"/>
          </p:cNvSpPr>
          <p:nvPr/>
        </p:nvSpPr>
        <p:spPr bwMode="auto">
          <a:xfrm>
            <a:off x="323528" y="4365104"/>
            <a:ext cx="18002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600" b="1" kern="0" dirty="0" smtClean="0">
                <a:solidFill>
                  <a:sysClr val="windowText" lastClr="000000"/>
                </a:solidFill>
              </a:rPr>
              <a:t>Faglie normali</a:t>
            </a:r>
            <a:endParaRPr lang="it-IT" altLang="it-IT" sz="1600" b="1" kern="0" noProof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9" name="Picture 4" descr="http://www.see.leeds.ac.uk/structure/faults/types/classes/dip/dip1.gif"/>
          <p:cNvPicPr>
            <a:picLocks noChangeAspect="1" noChangeArrowheads="1"/>
          </p:cNvPicPr>
          <p:nvPr/>
        </p:nvPicPr>
        <p:blipFill>
          <a:blip r:embed="rId4" cstate="print"/>
          <a:srcRect l="-1225" t="24623" r="45929" b="43073"/>
          <a:stretch>
            <a:fillRect/>
          </a:stretch>
        </p:blipFill>
        <p:spPr bwMode="auto">
          <a:xfrm>
            <a:off x="467544" y="4797152"/>
            <a:ext cx="3456384" cy="13407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porre dati tecnici">
  <a:themeElements>
    <a:clrScheme name="Esporre dati tecnici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Esporre dati tecnic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sporre dati tecnici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sporre dati tecnici">
  <a:themeElements>
    <a:clrScheme name="Esporre dati tecnici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Esporre dati tecnic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sporre dati tecnici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Esporre dati tecnici">
  <a:themeElements>
    <a:clrScheme name="Esporre dati tecnici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Esporre dati tecnic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Esporre dati tecnici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5_Esporre dati tecnici">
  <a:themeElements>
    <a:clrScheme name="35_Esporre dati tecnici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35_Esporre dati tecnic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5_Esporre dati tecnici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5_Esporre dati tecnici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5_Esporre dati tecnici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3_Esporre dati tecnici">
  <a:themeElements>
    <a:clrScheme name="Esporre dati tecnici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23_Esporre dati tecnici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571500" marR="0" indent="-571500" algn="ctr" defTabSz="914400" rtl="0" eaLnBrk="1" fontAlgn="base" latinLnBrk="0" hangingPunct="1">
          <a:lnSpc>
            <a:spcPct val="90000"/>
          </a:lnSpc>
          <a:spcBef>
            <a:spcPct val="6000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sporre dati tecnici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porre dati tecnici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6_Esporre dati tecnici">
  <a:themeElements>
    <a:clrScheme name="35_Esporre dati tecnici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35_Esporre dati tecnic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5_Esporre dati tecnici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5_Esporre dati tecnici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5_Esporre dati tecnici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C:\Programmi\Microsoft Office\Templates\1040\Esporre dati tecnici.pot</Template>
  <TotalTime>12698</TotalTime>
  <Words>2061</Words>
  <Application>Microsoft Office PowerPoint</Application>
  <PresentationFormat>On-screen Show (4:3)</PresentationFormat>
  <Paragraphs>325</Paragraphs>
  <Slides>67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67</vt:i4>
      </vt:variant>
    </vt:vector>
  </HeadingPairs>
  <TitlesOfParts>
    <vt:vector size="75" baseType="lpstr">
      <vt:lpstr>Esporre dati tecnici</vt:lpstr>
      <vt:lpstr>1_Esporre dati tecnici</vt:lpstr>
      <vt:lpstr>5_Esporre dati tecnici</vt:lpstr>
      <vt:lpstr>35_Esporre dati tecnici</vt:lpstr>
      <vt:lpstr>23_Esporre dati tecnici</vt:lpstr>
      <vt:lpstr>Office Theme</vt:lpstr>
      <vt:lpstr>36_Esporre dati tecnici</vt:lpstr>
      <vt:lpstr>1_Office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Giacomo</dc:creator>
  <cp:lastModifiedBy>Giacomo</cp:lastModifiedBy>
  <cp:revision>1918</cp:revision>
  <cp:lastPrinted>2009-04-22T19:24:48Z</cp:lastPrinted>
  <dcterms:created xsi:type="dcterms:W3CDTF">2009-04-22T19:24:48Z</dcterms:created>
  <dcterms:modified xsi:type="dcterms:W3CDTF">2012-12-05T12:08:42Z</dcterms:modified>
</cp:coreProperties>
</file>